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310" r:id="rId4"/>
    <p:sldId id="282" r:id="rId5"/>
    <p:sldId id="334" r:id="rId6"/>
    <p:sldId id="333" r:id="rId7"/>
    <p:sldId id="332" r:id="rId8"/>
    <p:sldId id="331" r:id="rId9"/>
    <p:sldId id="330" r:id="rId10"/>
    <p:sldId id="329" r:id="rId11"/>
    <p:sldId id="328" r:id="rId12"/>
    <p:sldId id="327" r:id="rId13"/>
    <p:sldId id="326" r:id="rId14"/>
    <p:sldId id="335" r:id="rId15"/>
    <p:sldId id="325" r:id="rId16"/>
    <p:sldId id="324" r:id="rId17"/>
    <p:sldId id="323" r:id="rId18"/>
    <p:sldId id="259" r:id="rId1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4660"/>
  </p:normalViewPr>
  <p:slideViewPr>
    <p:cSldViewPr snapToGrid="0">
      <p:cViewPr varScale="1">
        <p:scale>
          <a:sx n="95" d="100"/>
          <a:sy n="95"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11/05/2024</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11/05/2024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11/05/2024</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11/05/2024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11/05/2024</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11/05/2024</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11/05/2024</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11/05/2024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11/05/2024</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11/05/2024</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hyperlink" Target="https://www.jornaldenegocios.pt/empresas/comercio/detalhe/cinco-meses-depois-auchan-notifica-concorrencia-da-compra-do-minipreco#loadComments" TargetMode="External"/><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hyperlink" Target="https://www.concorrencia.pt/pt/artigos/adc-adotou-uma-decisao-de-nao-oposicao-com-condicoes-e-obrigacoes-na-operacao-de-0" TargetMode="External"/><Relationship Id="rId5" Type="http://schemas.openxmlformats.org/officeDocument/2006/relationships/image" Target="../media/image7.png"/><Relationship Id="rId10" Type="http://schemas.openxmlformats.org/officeDocument/2006/relationships/hyperlink" Target="https://extranet.concorrencia.pt/PesquisAdC/Page.aspx?Ref=Ccent_2024_3&amp;isEnglish=False" TargetMode="External"/><Relationship Id="rId4" Type="http://schemas.openxmlformats.org/officeDocument/2006/relationships/hyperlink" Target="https://observador.pt/2023/08/03/auchan-portugal-compra-toda-a-operacao-do-grupo-dia-em-portugal-por-155-milhoes-de-euros/"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hyperlink" Target="http://www.concorrencia.pt/vPT/Controlo_de_concentracoes/Decisoes/Paginas/pesquisa.aspx?pNumb=23&amp;yearNot=2018&amp;pag=3&amp;doc=True&amp;est=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oncorrencia.pt/vPT/Controlo_de_concentracoes/Decisoes/Paginas/pesquisa.aspx?pNumb=50&amp;yearNot=2019&amp;pag=1&amp;doc=True&amp;est=2"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oncorrencia.pt/vPT/Controlo_de_concentracoes/Decisoes/Paginas/pesquisa.aspx?pNumb=35&amp;yearNot=2017&amp;pag=6&amp;doc=True&amp;est=2"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concorrencia.pt/vPT/Controlo_de_concentracoes/Decisoes/Paginas/pesquisa.aspx?pNumb=36&amp;yearNot=2019&amp;pag=2&amp;doc=True&amp;est=2"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iencedirect.com/science/handbooks/1573448X"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marketing.wharton.upenn.edu/people/faculty.cfm?id=342#cr" TargetMode="External"/><Relationship Id="rId5" Type="http://schemas.openxmlformats.org/officeDocument/2006/relationships/hyperlink" Target="http://www.elsevier.com/wps/find/bookseriesdescription.cws_home/BS_HE/description" TargetMode="External"/><Relationship Id="rId4" Type="http://schemas.openxmlformats.org/officeDocument/2006/relationships/hyperlink" Target="http://www.sciencedirect.com/science?_ob=PublicationURL&amp;_tockey=#TOC#24610#1989#999979999#565227#FLP#&amp;_cdi=24610&amp;_pubType=HS&amp;view=c&amp;_auth=y&amp;_acct=C000050221&amp;_version=1&amp;_urlVersion=0&amp;_userid=10&amp;md5=d6bb770217a7e64597c64d50a815aa8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2023/2024</a:t>
            </a:r>
          </a:p>
        </p:txBody>
      </p:sp>
      <p:sp>
        <p:nvSpPr>
          <p:cNvPr id="9" name="Subtítulo 2"/>
          <p:cNvSpPr>
            <a:spLocks noGrp="1"/>
          </p:cNvSpPr>
          <p:nvPr>
            <p:ph type="subTitle" idx="1"/>
          </p:nvPr>
        </p:nvSpPr>
        <p:spPr>
          <a:xfrm>
            <a:off x="4160519" y="3907365"/>
            <a:ext cx="3999808" cy="1204962"/>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11 </a:t>
            </a:r>
          </a:p>
          <a:p>
            <a:pPr algn="l"/>
            <a:r>
              <a:rPr lang="pt-PT" sz="1600" dirty="0">
                <a:solidFill>
                  <a:srgbClr val="D1C4A4"/>
                </a:solidFill>
                <a:latin typeface="Verdana" panose="020B0604030504040204" pitchFamily="34" charset="0"/>
                <a:ea typeface="Verdana" panose="020B0604030504040204" pitchFamily="34" charset="0"/>
              </a:rPr>
              <a:t>10/05/2024</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A959A005-7B4A-0491-725C-48E1280C1AC6}"/>
              </a:ext>
            </a:extLst>
          </p:cNvPr>
          <p:cNvSpPr/>
          <p:nvPr/>
        </p:nvSpPr>
        <p:spPr>
          <a:xfrm>
            <a:off x="683568" y="692696"/>
            <a:ext cx="263668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Conjunto de operações</a:t>
            </a:r>
          </a:p>
        </p:txBody>
      </p:sp>
      <p:sp>
        <p:nvSpPr>
          <p:cNvPr id="3" name="Rectângulo 2">
            <a:extLst>
              <a:ext uri="{FF2B5EF4-FFF2-40B4-BE49-F238E27FC236}">
                <a16:creationId xmlns:a16="http://schemas.microsoft.com/office/drawing/2014/main" id="{5A0F97E7-0E08-E5AD-C8DE-FFDFD15B6FA7}"/>
              </a:ext>
            </a:extLst>
          </p:cNvPr>
          <p:cNvSpPr/>
          <p:nvPr/>
        </p:nvSpPr>
        <p:spPr>
          <a:xfrm>
            <a:off x="683568" y="1556792"/>
            <a:ext cx="7920880" cy="120032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Obrigatória a comunicação à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operações de concentração que sejam realizadas num período de dois anos entre as mesmas empresas (pessoas singulares ou </a:t>
            </a:r>
            <a:r>
              <a:rPr kumimoji="0" lang="pt-PT" sz="1800" b="0" i="0" u="none" strike="noStrike" kern="0" cap="none" spc="0" normalizeH="0" baseline="0" noProof="0" dirty="0" err="1">
                <a:ln>
                  <a:noFill/>
                </a:ln>
                <a:solidFill>
                  <a:prstClr val="black"/>
                </a:solidFill>
                <a:effectLst/>
                <a:uLnTx/>
                <a:uFillTx/>
              </a:rPr>
              <a:t>coletivas</a:t>
            </a:r>
            <a:r>
              <a:rPr kumimoji="0" lang="pt-PT" sz="1800" b="0" i="0" u="none" strike="noStrike" kern="0" cap="none" spc="0" normalizeH="0" baseline="0" noProof="0" dirty="0">
                <a:ln>
                  <a:noFill/>
                </a:ln>
                <a:solidFill>
                  <a:prstClr val="black"/>
                </a:solidFill>
                <a:effectLst/>
                <a:uLnTx/>
                <a:uFillTx/>
              </a:rPr>
              <a:t>), quando o conjunto das operações atinja os valores previstos no n.º 1 do artigo 37.º Lei 19/2012</a:t>
            </a:r>
          </a:p>
        </p:txBody>
      </p:sp>
      <p:sp>
        <p:nvSpPr>
          <p:cNvPr id="4" name="Rectângulo 4">
            <a:extLst>
              <a:ext uri="{FF2B5EF4-FFF2-40B4-BE49-F238E27FC236}">
                <a16:creationId xmlns:a16="http://schemas.microsoft.com/office/drawing/2014/main" id="{EA89A8E1-7934-473D-3E18-200D82A17681}"/>
              </a:ext>
            </a:extLst>
          </p:cNvPr>
          <p:cNvSpPr/>
          <p:nvPr/>
        </p:nvSpPr>
        <p:spPr>
          <a:xfrm>
            <a:off x="683568" y="2996952"/>
            <a:ext cx="7920880" cy="9233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É proibida a realização de uma operação de concentração sujeita a notificação prévia antes de notificada ou, tendo-o sido, antes de decisão da Autoridade da Concorrência, expressa ou tácita, de não oposição.</a:t>
            </a:r>
          </a:p>
        </p:txBody>
      </p:sp>
      <p:sp>
        <p:nvSpPr>
          <p:cNvPr id="5" name="CaixaDeTexto 4">
            <a:extLst>
              <a:ext uri="{FF2B5EF4-FFF2-40B4-BE49-F238E27FC236}">
                <a16:creationId xmlns:a16="http://schemas.microsoft.com/office/drawing/2014/main" id="{AFDBE5DF-7402-F104-4E87-142EBC6EEBD0}"/>
              </a:ext>
            </a:extLst>
          </p:cNvPr>
          <p:cNvSpPr txBox="1"/>
          <p:nvPr/>
        </p:nvSpPr>
        <p:spPr>
          <a:xfrm>
            <a:off x="683568" y="4365104"/>
            <a:ext cx="7848872"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Consequência da ausência de decisão – os negócios jurídicos são ineficazes</a:t>
            </a:r>
          </a:p>
        </p:txBody>
      </p:sp>
    </p:spTree>
    <p:extLst>
      <p:ext uri="{BB962C8B-B14F-4D97-AF65-F5344CB8AC3E}">
        <p14:creationId xmlns:p14="http://schemas.microsoft.com/office/powerpoint/2010/main" val="3961389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015D136D-4D72-4C8C-0F58-73C18113911B}"/>
              </a:ext>
            </a:extLst>
          </p:cNvPr>
          <p:cNvSpPr/>
          <p:nvPr/>
        </p:nvSpPr>
        <p:spPr>
          <a:xfrm>
            <a:off x="424776" y="468409"/>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sp>
        <p:nvSpPr>
          <p:cNvPr id="3" name="Rectângulo 2">
            <a:extLst>
              <a:ext uri="{FF2B5EF4-FFF2-40B4-BE49-F238E27FC236}">
                <a16:creationId xmlns:a16="http://schemas.microsoft.com/office/drawing/2014/main" id="{CAED9159-A966-9F9A-097B-D18265FC862C}"/>
              </a:ext>
            </a:extLst>
          </p:cNvPr>
          <p:cNvSpPr/>
          <p:nvPr/>
        </p:nvSpPr>
        <p:spPr>
          <a:xfrm>
            <a:off x="570547" y="1967217"/>
            <a:ext cx="2495107"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Notificação da operação</a:t>
            </a:r>
            <a:endParaRPr kumimoji="0" lang="pt-PT" sz="1800" b="0" i="0" u="none" strike="noStrike" kern="0" cap="none" spc="0" normalizeH="0" baseline="0" noProof="0" dirty="0">
              <a:ln>
                <a:noFill/>
              </a:ln>
              <a:solidFill>
                <a:prstClr val="black"/>
              </a:solidFill>
              <a:effectLst/>
              <a:uLnTx/>
              <a:uFillTx/>
            </a:endParaRPr>
          </a:p>
        </p:txBody>
      </p:sp>
      <p:sp>
        <p:nvSpPr>
          <p:cNvPr id="4" name="Rectângulo 3">
            <a:extLst>
              <a:ext uri="{FF2B5EF4-FFF2-40B4-BE49-F238E27FC236}">
                <a16:creationId xmlns:a16="http://schemas.microsoft.com/office/drawing/2014/main" id="{DDA8CDA0-F929-28A2-3ADD-8921C2520018}"/>
              </a:ext>
            </a:extLst>
          </p:cNvPr>
          <p:cNvSpPr/>
          <p:nvPr/>
        </p:nvSpPr>
        <p:spPr>
          <a:xfrm>
            <a:off x="3089072" y="1991610"/>
            <a:ext cx="5400600" cy="27699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0" u="none" strike="noStrike" kern="0" cap="none" spc="0" normalizeH="0" baseline="0" noProof="0" dirty="0">
                <a:ln>
                  <a:noFill/>
                </a:ln>
                <a:solidFill>
                  <a:prstClr val="black"/>
                </a:solidFill>
                <a:effectLst/>
                <a:uLnTx/>
                <a:uFillTx/>
              </a:rPr>
              <a:t>Via eletrónica  https://extranet.concorrencia.pt/SNEOC/Login.aspx?IsEnglish=False</a:t>
            </a:r>
          </a:p>
        </p:txBody>
      </p:sp>
      <p:sp>
        <p:nvSpPr>
          <p:cNvPr id="5" name="Rectângulo 4">
            <a:extLst>
              <a:ext uri="{FF2B5EF4-FFF2-40B4-BE49-F238E27FC236}">
                <a16:creationId xmlns:a16="http://schemas.microsoft.com/office/drawing/2014/main" id="{E55449EA-D23D-15F2-91D7-C5F3F609CC70}"/>
              </a:ext>
            </a:extLst>
          </p:cNvPr>
          <p:cNvSpPr/>
          <p:nvPr/>
        </p:nvSpPr>
        <p:spPr>
          <a:xfrm>
            <a:off x="568792" y="2399265"/>
            <a:ext cx="3478453"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Produção de efeitos da notificação</a:t>
            </a:r>
            <a:endParaRPr kumimoji="0" lang="pt-PT" sz="1800" b="0" i="0" u="none" strike="noStrike" kern="0" cap="none" spc="0" normalizeH="0" baseline="0" noProof="0" dirty="0">
              <a:ln>
                <a:noFill/>
              </a:ln>
              <a:solidFill>
                <a:prstClr val="black"/>
              </a:solidFill>
              <a:effectLst/>
              <a:uLnTx/>
              <a:uFillTx/>
            </a:endParaRPr>
          </a:p>
        </p:txBody>
      </p:sp>
      <p:sp>
        <p:nvSpPr>
          <p:cNvPr id="6" name="Rectângulo 5">
            <a:extLst>
              <a:ext uri="{FF2B5EF4-FFF2-40B4-BE49-F238E27FC236}">
                <a16:creationId xmlns:a16="http://schemas.microsoft.com/office/drawing/2014/main" id="{5EEA096D-2C92-850E-D583-4728B3C3E2CA}"/>
              </a:ext>
            </a:extLst>
          </p:cNvPr>
          <p:cNvSpPr/>
          <p:nvPr/>
        </p:nvSpPr>
        <p:spPr>
          <a:xfrm>
            <a:off x="568792" y="2831313"/>
            <a:ext cx="5976664"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Instrução do procedimento – 30 dias úteis</a:t>
            </a:r>
            <a:endParaRPr kumimoji="0" lang="pt-PT" sz="1800" b="0" i="0" u="none" strike="noStrike" kern="0" cap="none" spc="0" normalizeH="0" baseline="0" noProof="0" dirty="0">
              <a:ln>
                <a:noFill/>
              </a:ln>
              <a:solidFill>
                <a:prstClr val="black"/>
              </a:solidFill>
              <a:effectLst/>
              <a:uLnTx/>
              <a:uFillTx/>
            </a:endParaRPr>
          </a:p>
        </p:txBody>
      </p:sp>
      <p:sp>
        <p:nvSpPr>
          <p:cNvPr id="7" name="Rectângulo 6">
            <a:extLst>
              <a:ext uri="{FF2B5EF4-FFF2-40B4-BE49-F238E27FC236}">
                <a16:creationId xmlns:a16="http://schemas.microsoft.com/office/drawing/2014/main" id="{F3C0F76E-B689-87D6-DA1E-02D64698CEBD}"/>
              </a:ext>
            </a:extLst>
          </p:cNvPr>
          <p:cNvSpPr/>
          <p:nvPr/>
        </p:nvSpPr>
        <p:spPr>
          <a:xfrm>
            <a:off x="568792" y="3200645"/>
            <a:ext cx="8208912"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Decisão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	</a:t>
            </a:r>
            <a:r>
              <a:rPr kumimoji="0" lang="pt-PT" sz="1800" b="0" i="0" u="none" strike="noStrike" kern="0" cap="none" spc="0" normalizeH="0" baseline="0" noProof="0" dirty="0">
                <a:ln>
                  <a:noFill/>
                </a:ln>
                <a:solidFill>
                  <a:prstClr val="black"/>
                </a:solidFill>
                <a:effectLst/>
                <a:uLnTx/>
                <a:uFillTx/>
              </a:rPr>
              <a:t>Considera que a operação não se encontra abrangida pelo procedimento de controlo de concentrações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Não se opõe à concentração por a operação não ser </a:t>
            </a:r>
            <a:r>
              <a:rPr kumimoji="0" lang="pt-PT" sz="1800" b="0" i="0" u="none" strike="noStrike" kern="0" cap="none" spc="0" normalizeH="0" baseline="0" noProof="0" dirty="0" err="1">
                <a:ln>
                  <a:noFill/>
                </a:ln>
                <a:solidFill>
                  <a:prstClr val="black"/>
                </a:solidFill>
                <a:effectLst/>
                <a:uLnTx/>
                <a:uFillTx/>
              </a:rPr>
              <a:t>suscetível</a:t>
            </a:r>
            <a:r>
              <a:rPr kumimoji="0" lang="pt-PT" sz="1800" b="0" i="0" u="none" strike="noStrike" kern="0" cap="none" spc="0" normalizeH="0" baseline="0" noProof="0" dirty="0">
                <a:ln>
                  <a:noFill/>
                </a:ln>
                <a:solidFill>
                  <a:prstClr val="black"/>
                </a:solidFill>
                <a:effectLst/>
                <a:uLnTx/>
                <a:uFillTx/>
              </a:rPr>
              <a:t> de criar entraves significativos à concorrência </a:t>
            </a:r>
            <a:r>
              <a:rPr kumimoji="0" lang="pt-PT" sz="1800" b="0" i="0" u="none" strike="noStrike" kern="0" cap="none" spc="0" normalizeH="0" baseline="0" noProof="0" dirty="0" err="1">
                <a:ln>
                  <a:noFill/>
                </a:ln>
                <a:solidFill>
                  <a:prstClr val="black"/>
                </a:solidFill>
                <a:effectLst/>
                <a:uLnTx/>
                <a:uFillTx/>
              </a:rPr>
              <a:t>efetiva</a:t>
            </a:r>
            <a:r>
              <a:rPr kumimoji="0" lang="pt-PT" sz="1800" b="0" i="0" u="none" strike="noStrike" kern="0" cap="none" spc="0" normalizeH="0" baseline="0" noProof="0" dirty="0">
                <a:ln>
                  <a:noFill/>
                </a:ln>
                <a:solidFill>
                  <a:prstClr val="black"/>
                </a:solidFill>
                <a:effectLst/>
                <a:uLnTx/>
                <a:uFillTx/>
              </a:rPr>
              <a:t> no mercado nacional ou numa parte substancial deste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Dar início a uma investigação aprofundada, quando considere que a operação em causa suscita sérias dúvidas</a:t>
            </a:r>
          </a:p>
        </p:txBody>
      </p:sp>
      <p:sp>
        <p:nvSpPr>
          <p:cNvPr id="8" name="Rectângulo 7">
            <a:extLst>
              <a:ext uri="{FF2B5EF4-FFF2-40B4-BE49-F238E27FC236}">
                <a16:creationId xmlns:a16="http://schemas.microsoft.com/office/drawing/2014/main" id="{F4A385C9-AA23-61BD-0DFB-35C3B6754ADC}"/>
              </a:ext>
            </a:extLst>
          </p:cNvPr>
          <p:cNvSpPr/>
          <p:nvPr/>
        </p:nvSpPr>
        <p:spPr>
          <a:xfrm>
            <a:off x="538104" y="5582718"/>
            <a:ext cx="7837372"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Articulação com autoridades reguladoras </a:t>
            </a:r>
            <a:r>
              <a:rPr kumimoji="0" lang="pt-PT" sz="1800" b="1" i="0" u="none" strike="noStrike" kern="0" cap="none" spc="0" normalizeH="0" baseline="0" noProof="0" dirty="0" err="1">
                <a:ln>
                  <a:noFill/>
                </a:ln>
                <a:solidFill>
                  <a:prstClr val="black"/>
                </a:solidFill>
                <a:effectLst/>
                <a:uLnTx/>
                <a:uFillTx/>
              </a:rPr>
              <a:t>setoriais</a:t>
            </a:r>
            <a:r>
              <a:rPr kumimoji="0" lang="pt-PT" sz="1800" b="1" i="0" u="none" strike="noStrike" kern="0" cap="none" spc="0" normalizeH="0" baseline="0" noProof="0" dirty="0">
                <a:ln>
                  <a:noFill/>
                </a:ln>
                <a:solidFill>
                  <a:prstClr val="black"/>
                </a:solidFill>
                <a:effectLst/>
                <a:uLnTx/>
                <a:uFillTx/>
              </a:rPr>
              <a:t> no âmbito do controlo de concentrações</a:t>
            </a:r>
            <a:endParaRPr kumimoji="0" lang="pt-PT" sz="1800" b="0" i="0" u="none" strike="noStrike" kern="0" cap="none" spc="0" normalizeH="0" baseline="0" noProof="0" dirty="0">
              <a:ln>
                <a:noFill/>
              </a:ln>
              <a:solidFill>
                <a:prstClr val="black"/>
              </a:solidFill>
              <a:effectLst/>
              <a:uLnTx/>
              <a:uFillTx/>
            </a:endParaRPr>
          </a:p>
        </p:txBody>
      </p:sp>
      <p:sp>
        <p:nvSpPr>
          <p:cNvPr id="9" name="CaixaDeTexto 8">
            <a:extLst>
              <a:ext uri="{FF2B5EF4-FFF2-40B4-BE49-F238E27FC236}">
                <a16:creationId xmlns:a16="http://schemas.microsoft.com/office/drawing/2014/main" id="{6C3AA728-2044-0FD2-B36F-EC7C90A15738}"/>
              </a:ext>
            </a:extLst>
          </p:cNvPr>
          <p:cNvSpPr txBox="1"/>
          <p:nvPr/>
        </p:nvSpPr>
        <p:spPr>
          <a:xfrm>
            <a:off x="568792" y="963173"/>
            <a:ext cx="7848872" cy="8002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Avaliação Prévia – </a:t>
            </a:r>
            <a:r>
              <a:rPr kumimoji="0" lang="pt-PT" sz="1800" b="0" i="0" u="none" strike="noStrike" kern="0" cap="none" spc="0" normalizeH="0" baseline="0" noProof="0" dirty="0">
                <a:ln>
                  <a:noFill/>
                </a:ln>
                <a:solidFill>
                  <a:prstClr val="black"/>
                </a:solidFill>
                <a:effectLst/>
                <a:uLnTx/>
                <a:uFillTx/>
              </a:rPr>
              <a:t>ver  documento LINHAS DE ORIENTAÇÃO RELATIVAS ÀAVALIAÇÃO PRÉVIA EM CONTROLO DE CONCENTRAÇÕES , disponível em </a:t>
            </a:r>
            <a:r>
              <a:rPr kumimoji="0" lang="pt-PT" sz="1000" b="1" i="0" u="none" strike="noStrike" kern="0" cap="none" spc="0" normalizeH="0" baseline="0" noProof="0" dirty="0">
                <a:ln>
                  <a:noFill/>
                </a:ln>
                <a:solidFill>
                  <a:prstClr val="black"/>
                </a:solidFill>
                <a:effectLst/>
                <a:uLnTx/>
                <a:uFillTx/>
              </a:rPr>
              <a:t>https://www.concorrencia.pt/sites/default/files/2021-06/Linhas%20de%20Orientacao%20Relativas%20a%20Avaliacao%20Previa.pdf</a:t>
            </a:r>
          </a:p>
        </p:txBody>
      </p:sp>
    </p:spTree>
    <p:extLst>
      <p:ext uri="{BB962C8B-B14F-4D97-AF65-F5344CB8AC3E}">
        <p14:creationId xmlns:p14="http://schemas.microsoft.com/office/powerpoint/2010/main" val="1573523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404632FC-4920-F92F-4065-2550F23A3AAD}"/>
              </a:ext>
            </a:extLst>
          </p:cNvPr>
          <p:cNvSpPr/>
          <p:nvPr/>
        </p:nvSpPr>
        <p:spPr>
          <a:xfrm>
            <a:off x="649062" y="796213"/>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sp>
        <p:nvSpPr>
          <p:cNvPr id="3" name="Retângulo 2">
            <a:extLst>
              <a:ext uri="{FF2B5EF4-FFF2-40B4-BE49-F238E27FC236}">
                <a16:creationId xmlns:a16="http://schemas.microsoft.com/office/drawing/2014/main" id="{E31A9AFF-ABAE-20C3-BA5A-B071D4885D1A}"/>
              </a:ext>
            </a:extLst>
          </p:cNvPr>
          <p:cNvSpPr/>
          <p:nvPr/>
        </p:nvSpPr>
        <p:spPr>
          <a:xfrm>
            <a:off x="649062" y="1300269"/>
            <a:ext cx="7704856"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Quando 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deteta a realização de uma operação de concentração sujeita a notificação prévia que não tenha sido notificada, ou que seja implementada antes da decisão da Autoridade, dá início a um procedimento oficioso.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falta de notificação de uma operação de concentração sujeita a notificação prévia constitui contraordenação punível com coima até 10% do volume de negócios de cada uma das empresas infratoras.</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Nos casos em que se justifique, 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pode ainda aplicar uma sanção pecuniária compulsória, num montante que não exceda 5% da média diária do volume de negócios do último ano, por dia de atraso contado a partir da data em que a concentração deveria ter sido notificada. </a:t>
            </a:r>
          </a:p>
        </p:txBody>
      </p:sp>
    </p:spTree>
    <p:extLst>
      <p:ext uri="{BB962C8B-B14F-4D97-AF65-F5344CB8AC3E}">
        <p14:creationId xmlns:p14="http://schemas.microsoft.com/office/powerpoint/2010/main" val="2000648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6DE7D6EC-E289-F355-F0CE-FB4434F41ADA}"/>
              </a:ext>
            </a:extLst>
          </p:cNvPr>
          <p:cNvSpPr/>
          <p:nvPr/>
        </p:nvSpPr>
        <p:spPr>
          <a:xfrm>
            <a:off x="179512" y="116632"/>
            <a:ext cx="323864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Procedimento de notificação</a:t>
            </a:r>
          </a:p>
        </p:txBody>
      </p:sp>
      <p:grpSp>
        <p:nvGrpSpPr>
          <p:cNvPr id="3" name="Grupo 8">
            <a:extLst>
              <a:ext uri="{FF2B5EF4-FFF2-40B4-BE49-F238E27FC236}">
                <a16:creationId xmlns:a16="http://schemas.microsoft.com/office/drawing/2014/main" id="{DCAC2998-9AA7-ABCC-25C0-C748D817E1FB}"/>
              </a:ext>
            </a:extLst>
          </p:cNvPr>
          <p:cNvGrpSpPr/>
          <p:nvPr/>
        </p:nvGrpSpPr>
        <p:grpSpPr>
          <a:xfrm>
            <a:off x="827584" y="502306"/>
            <a:ext cx="7488832" cy="5936594"/>
            <a:chOff x="1331640" y="1113394"/>
            <a:chExt cx="5832648" cy="4259822"/>
          </a:xfrm>
        </p:grpSpPr>
        <p:pic>
          <p:nvPicPr>
            <p:cNvPr id="4" name="Imagem 3">
              <a:extLst>
                <a:ext uri="{FF2B5EF4-FFF2-40B4-BE49-F238E27FC236}">
                  <a16:creationId xmlns:a16="http://schemas.microsoft.com/office/drawing/2014/main" id="{49CEADB8-F04A-4DE2-7CF0-44A548BA8A38}"/>
                </a:ext>
              </a:extLst>
            </p:cNvPr>
            <p:cNvPicPr>
              <a:picLocks noChangeAspect="1"/>
            </p:cNvPicPr>
            <p:nvPr/>
          </p:nvPicPr>
          <p:blipFill rotWithShape="1">
            <a:blip r:embed="rId3"/>
            <a:srcRect l="4501" t="32003" r="4364" b="9990"/>
            <a:stretch/>
          </p:blipFill>
          <p:spPr>
            <a:xfrm>
              <a:off x="1331640" y="1113394"/>
              <a:ext cx="5832648" cy="2088232"/>
            </a:xfrm>
            <a:prstGeom prst="rect">
              <a:avLst/>
            </a:prstGeom>
          </p:spPr>
        </p:pic>
        <p:pic>
          <p:nvPicPr>
            <p:cNvPr id="5" name="Imagem 4">
              <a:extLst>
                <a:ext uri="{FF2B5EF4-FFF2-40B4-BE49-F238E27FC236}">
                  <a16:creationId xmlns:a16="http://schemas.microsoft.com/office/drawing/2014/main" id="{6B3E314F-D66B-1A55-7A9F-9CAA64B57D37}"/>
                </a:ext>
              </a:extLst>
            </p:cNvPr>
            <p:cNvPicPr>
              <a:picLocks noChangeAspect="1"/>
            </p:cNvPicPr>
            <p:nvPr/>
          </p:nvPicPr>
          <p:blipFill rotWithShape="1">
            <a:blip r:embed="rId4"/>
            <a:srcRect l="9001" t="28004" r="13365" b="7988"/>
            <a:stretch/>
          </p:blipFill>
          <p:spPr>
            <a:xfrm>
              <a:off x="1619672" y="3068960"/>
              <a:ext cx="4968552" cy="2304256"/>
            </a:xfrm>
            <a:prstGeom prst="rect">
              <a:avLst/>
            </a:prstGeom>
          </p:spPr>
        </p:pic>
      </p:grpSp>
    </p:spTree>
    <p:extLst>
      <p:ext uri="{BB962C8B-B14F-4D97-AF65-F5344CB8AC3E}">
        <p14:creationId xmlns:p14="http://schemas.microsoft.com/office/powerpoint/2010/main" val="2712042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4">
            <a:extLst>
              <a:ext uri="{FF2B5EF4-FFF2-40B4-BE49-F238E27FC236}">
                <a16:creationId xmlns:a16="http://schemas.microsoft.com/office/drawing/2014/main" id="{3B66AD5F-55CD-ECC6-7DFF-40537BD41C8F}"/>
              </a:ext>
            </a:extLst>
          </p:cNvPr>
          <p:cNvSpPr/>
          <p:nvPr/>
        </p:nvSpPr>
        <p:spPr>
          <a:xfrm>
            <a:off x="223491" y="299252"/>
            <a:ext cx="8383097"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Exemplos de decisão da AdC – Aquisição do Grupo Dia pela </a:t>
            </a:r>
            <a:r>
              <a:rPr kumimoji="0" lang="pt-PT" sz="2000" b="1" i="0" u="none" strike="noStrike" kern="0" cap="none" spc="0" normalizeH="0" baseline="0" noProof="0" dirty="0" err="1">
                <a:ln>
                  <a:noFill/>
                </a:ln>
                <a:solidFill>
                  <a:srgbClr val="1F497D"/>
                </a:solidFill>
                <a:effectLst/>
                <a:uLnTx/>
                <a:uFillTx/>
                <a:latin typeface="Calibri" panose="020F0502020204030204"/>
                <a:ea typeface="+mn-ea"/>
                <a:cs typeface="+mn-cs"/>
              </a:rPr>
              <a:t>Auchan</a:t>
            </a: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 Portugal</a:t>
            </a:r>
          </a:p>
        </p:txBody>
      </p:sp>
      <p:pic>
        <p:nvPicPr>
          <p:cNvPr id="6" name="Imagem 5">
            <a:extLst>
              <a:ext uri="{FF2B5EF4-FFF2-40B4-BE49-F238E27FC236}">
                <a16:creationId xmlns:a16="http://schemas.microsoft.com/office/drawing/2014/main" id="{60A374F1-BA13-13D2-0A79-851AE30F2532}"/>
              </a:ext>
            </a:extLst>
          </p:cNvPr>
          <p:cNvPicPr>
            <a:picLocks noChangeAspect="1"/>
          </p:cNvPicPr>
          <p:nvPr/>
        </p:nvPicPr>
        <p:blipFill rotWithShape="1">
          <a:blip r:embed="rId3"/>
          <a:srcRect b="17990"/>
          <a:stretch/>
        </p:blipFill>
        <p:spPr>
          <a:xfrm>
            <a:off x="288758" y="710201"/>
            <a:ext cx="3328737" cy="1968832"/>
          </a:xfrm>
          <a:prstGeom prst="rect">
            <a:avLst/>
          </a:prstGeom>
        </p:spPr>
      </p:pic>
      <p:sp>
        <p:nvSpPr>
          <p:cNvPr id="8" name="CaixaDeTexto 7">
            <a:extLst>
              <a:ext uri="{FF2B5EF4-FFF2-40B4-BE49-F238E27FC236}">
                <a16:creationId xmlns:a16="http://schemas.microsoft.com/office/drawing/2014/main" id="{500C4EE5-CD9F-A0E6-FE5A-A1BFB48F1D47}"/>
              </a:ext>
            </a:extLst>
          </p:cNvPr>
          <p:cNvSpPr txBox="1"/>
          <p:nvPr/>
        </p:nvSpPr>
        <p:spPr>
          <a:xfrm>
            <a:off x="288758" y="5614327"/>
            <a:ext cx="3449052" cy="338554"/>
          </a:xfrm>
          <a:prstGeom prst="rect">
            <a:avLst/>
          </a:prstGeom>
          <a:noFill/>
        </p:spPr>
        <p:txBody>
          <a:bodyPr wrap="square">
            <a:spAutoFit/>
          </a:bodyPr>
          <a:lstStyle/>
          <a:p>
            <a:r>
              <a:rPr lang="pt-PT" sz="800" dirty="0">
                <a:hlinkClick r:id="rId4"/>
              </a:rPr>
              <a:t>https://observador.pt/2023/08/03/auchan-portugal-compra-toda-a-operacao-do-grupo-dia-em-portugal-por-155-milhoes-de-euros/</a:t>
            </a:r>
            <a:r>
              <a:rPr lang="pt-PT" sz="800" dirty="0"/>
              <a:t> </a:t>
            </a:r>
          </a:p>
        </p:txBody>
      </p:sp>
      <p:sp>
        <p:nvSpPr>
          <p:cNvPr id="10" name="CaixaDeTexto 9">
            <a:extLst>
              <a:ext uri="{FF2B5EF4-FFF2-40B4-BE49-F238E27FC236}">
                <a16:creationId xmlns:a16="http://schemas.microsoft.com/office/drawing/2014/main" id="{01B4CA92-AA18-3F69-5627-939ACD5A05A5}"/>
              </a:ext>
            </a:extLst>
          </p:cNvPr>
          <p:cNvSpPr txBox="1"/>
          <p:nvPr/>
        </p:nvSpPr>
        <p:spPr>
          <a:xfrm>
            <a:off x="255575" y="5382127"/>
            <a:ext cx="3304366" cy="276999"/>
          </a:xfrm>
          <a:prstGeom prst="rect">
            <a:avLst/>
          </a:prstGeom>
          <a:noFill/>
        </p:spPr>
        <p:txBody>
          <a:bodyPr wrap="square">
            <a:spAutoFit/>
          </a:bodyPr>
          <a:lstStyle/>
          <a:p>
            <a:r>
              <a:rPr lang="pt-PT" sz="1200" dirty="0"/>
              <a:t>Observador 03 ago. 2023, 08:17</a:t>
            </a:r>
          </a:p>
        </p:txBody>
      </p:sp>
      <p:pic>
        <p:nvPicPr>
          <p:cNvPr id="12" name="Imagem 11">
            <a:extLst>
              <a:ext uri="{FF2B5EF4-FFF2-40B4-BE49-F238E27FC236}">
                <a16:creationId xmlns:a16="http://schemas.microsoft.com/office/drawing/2014/main" id="{6093610F-9D5D-1A64-FF13-9F925BAB9251}"/>
              </a:ext>
            </a:extLst>
          </p:cNvPr>
          <p:cNvPicPr>
            <a:picLocks noChangeAspect="1"/>
          </p:cNvPicPr>
          <p:nvPr/>
        </p:nvPicPr>
        <p:blipFill>
          <a:blip r:embed="rId5"/>
          <a:stretch>
            <a:fillRect/>
          </a:stretch>
        </p:blipFill>
        <p:spPr>
          <a:xfrm>
            <a:off x="288758" y="2772070"/>
            <a:ext cx="3328737" cy="525843"/>
          </a:xfrm>
          <a:prstGeom prst="rect">
            <a:avLst/>
          </a:prstGeom>
        </p:spPr>
      </p:pic>
      <p:pic>
        <p:nvPicPr>
          <p:cNvPr id="14" name="Imagem 13">
            <a:extLst>
              <a:ext uri="{FF2B5EF4-FFF2-40B4-BE49-F238E27FC236}">
                <a16:creationId xmlns:a16="http://schemas.microsoft.com/office/drawing/2014/main" id="{4A01463D-7113-CF6D-6F2A-7923E71FA4CA}"/>
              </a:ext>
            </a:extLst>
          </p:cNvPr>
          <p:cNvPicPr>
            <a:picLocks noChangeAspect="1"/>
          </p:cNvPicPr>
          <p:nvPr/>
        </p:nvPicPr>
        <p:blipFill rotWithShape="1">
          <a:blip r:embed="rId6"/>
          <a:srcRect b="30473"/>
          <a:stretch/>
        </p:blipFill>
        <p:spPr>
          <a:xfrm>
            <a:off x="255575" y="3249787"/>
            <a:ext cx="3758158" cy="2132340"/>
          </a:xfrm>
          <a:prstGeom prst="rect">
            <a:avLst/>
          </a:prstGeom>
        </p:spPr>
      </p:pic>
      <p:pic>
        <p:nvPicPr>
          <p:cNvPr id="16" name="Imagem 15">
            <a:extLst>
              <a:ext uri="{FF2B5EF4-FFF2-40B4-BE49-F238E27FC236}">
                <a16:creationId xmlns:a16="http://schemas.microsoft.com/office/drawing/2014/main" id="{CA7CDC91-363C-2101-1911-633DA86C27AD}"/>
              </a:ext>
            </a:extLst>
          </p:cNvPr>
          <p:cNvPicPr>
            <a:picLocks noChangeAspect="1"/>
          </p:cNvPicPr>
          <p:nvPr/>
        </p:nvPicPr>
        <p:blipFill>
          <a:blip r:embed="rId7"/>
          <a:stretch>
            <a:fillRect/>
          </a:stretch>
        </p:blipFill>
        <p:spPr>
          <a:xfrm>
            <a:off x="3914271" y="1475873"/>
            <a:ext cx="4692317" cy="809654"/>
          </a:xfrm>
          <a:prstGeom prst="rect">
            <a:avLst/>
          </a:prstGeom>
        </p:spPr>
      </p:pic>
      <p:sp>
        <p:nvSpPr>
          <p:cNvPr id="18" name="CaixaDeTexto 17">
            <a:extLst>
              <a:ext uri="{FF2B5EF4-FFF2-40B4-BE49-F238E27FC236}">
                <a16:creationId xmlns:a16="http://schemas.microsoft.com/office/drawing/2014/main" id="{670ED671-517F-1F87-553C-9C3BF4B379D5}"/>
              </a:ext>
            </a:extLst>
          </p:cNvPr>
          <p:cNvSpPr txBox="1"/>
          <p:nvPr/>
        </p:nvSpPr>
        <p:spPr>
          <a:xfrm>
            <a:off x="4211052" y="2274408"/>
            <a:ext cx="4572000" cy="400110"/>
          </a:xfrm>
          <a:prstGeom prst="rect">
            <a:avLst/>
          </a:prstGeom>
          <a:noFill/>
        </p:spPr>
        <p:txBody>
          <a:bodyPr wrap="square">
            <a:spAutoFit/>
          </a:bodyPr>
          <a:lstStyle/>
          <a:p>
            <a:r>
              <a:rPr lang="pt-PT" sz="1000" dirty="0">
                <a:hlinkClick r:id="rId8"/>
              </a:rPr>
              <a:t>https://www.jornaldenegocios.pt/empresas/comercio/detalhe/cinco-meses-depois-auchan-notifica-concorrencia-da-compra-do-minipreco#loadComments</a:t>
            </a:r>
            <a:r>
              <a:rPr lang="pt-PT" sz="1000" dirty="0"/>
              <a:t> </a:t>
            </a:r>
          </a:p>
        </p:txBody>
      </p:sp>
      <p:pic>
        <p:nvPicPr>
          <p:cNvPr id="20" name="Imagem 19">
            <a:extLst>
              <a:ext uri="{FF2B5EF4-FFF2-40B4-BE49-F238E27FC236}">
                <a16:creationId xmlns:a16="http://schemas.microsoft.com/office/drawing/2014/main" id="{9B2B3591-35EC-0CCC-4A39-5DA3A2E5C30B}"/>
              </a:ext>
            </a:extLst>
          </p:cNvPr>
          <p:cNvPicPr>
            <a:picLocks noChangeAspect="1"/>
          </p:cNvPicPr>
          <p:nvPr/>
        </p:nvPicPr>
        <p:blipFill>
          <a:blip r:embed="rId9"/>
          <a:stretch>
            <a:fillRect/>
          </a:stretch>
        </p:blipFill>
        <p:spPr>
          <a:xfrm>
            <a:off x="4016246" y="3093689"/>
            <a:ext cx="4488366" cy="2364179"/>
          </a:xfrm>
          <a:prstGeom prst="rect">
            <a:avLst/>
          </a:prstGeom>
        </p:spPr>
      </p:pic>
      <p:sp>
        <p:nvSpPr>
          <p:cNvPr id="22" name="CaixaDeTexto 21">
            <a:extLst>
              <a:ext uri="{FF2B5EF4-FFF2-40B4-BE49-F238E27FC236}">
                <a16:creationId xmlns:a16="http://schemas.microsoft.com/office/drawing/2014/main" id="{DAC3E5F6-1B72-178A-B364-18C098886158}"/>
              </a:ext>
            </a:extLst>
          </p:cNvPr>
          <p:cNvSpPr txBox="1"/>
          <p:nvPr/>
        </p:nvSpPr>
        <p:spPr>
          <a:xfrm>
            <a:off x="4415039" y="5641231"/>
            <a:ext cx="4572000" cy="215444"/>
          </a:xfrm>
          <a:prstGeom prst="rect">
            <a:avLst/>
          </a:prstGeom>
          <a:noFill/>
        </p:spPr>
        <p:txBody>
          <a:bodyPr wrap="square">
            <a:spAutoFit/>
          </a:bodyPr>
          <a:lstStyle/>
          <a:p>
            <a:r>
              <a:rPr lang="pt-PT" sz="800" dirty="0">
                <a:hlinkClick r:id="rId10"/>
              </a:rPr>
              <a:t>https://extranet.concorrencia.pt/PesquisAdC/Page.aspx?Ref=Ccent_2024_3&amp;isEnglish=False</a:t>
            </a:r>
            <a:r>
              <a:rPr lang="pt-PT" sz="800" dirty="0"/>
              <a:t> </a:t>
            </a:r>
          </a:p>
        </p:txBody>
      </p:sp>
      <p:sp>
        <p:nvSpPr>
          <p:cNvPr id="24" name="CaixaDeTexto 23">
            <a:extLst>
              <a:ext uri="{FF2B5EF4-FFF2-40B4-BE49-F238E27FC236}">
                <a16:creationId xmlns:a16="http://schemas.microsoft.com/office/drawing/2014/main" id="{2289256F-0BF1-E822-1519-5A03D16F5215}"/>
              </a:ext>
            </a:extLst>
          </p:cNvPr>
          <p:cNvSpPr txBox="1"/>
          <p:nvPr/>
        </p:nvSpPr>
        <p:spPr>
          <a:xfrm>
            <a:off x="4415039" y="5877039"/>
            <a:ext cx="4572000" cy="338554"/>
          </a:xfrm>
          <a:prstGeom prst="rect">
            <a:avLst/>
          </a:prstGeom>
          <a:noFill/>
        </p:spPr>
        <p:txBody>
          <a:bodyPr wrap="square">
            <a:spAutoFit/>
          </a:bodyPr>
          <a:lstStyle/>
          <a:p>
            <a:r>
              <a:rPr lang="pt-PT" sz="800" dirty="0">
                <a:hlinkClick r:id="rId11"/>
              </a:rPr>
              <a:t>https://www.concorrencia.pt/pt/artigos/adc-adotou-uma-decisao-de-nao-oposicao-com-condicoes-e-obrigacoes-na-operacao-de-0</a:t>
            </a:r>
            <a:r>
              <a:rPr lang="pt-PT" sz="800" dirty="0"/>
              <a:t> </a:t>
            </a:r>
          </a:p>
        </p:txBody>
      </p:sp>
    </p:spTree>
    <p:extLst>
      <p:ext uri="{BB962C8B-B14F-4D97-AF65-F5344CB8AC3E}">
        <p14:creationId xmlns:p14="http://schemas.microsoft.com/office/powerpoint/2010/main" val="674964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FDC1275-3042-C621-CDF6-C8693191C57B}"/>
              </a:ext>
            </a:extLst>
          </p:cNvPr>
          <p:cNvSpPr txBox="1"/>
          <p:nvPr/>
        </p:nvSpPr>
        <p:spPr>
          <a:xfrm>
            <a:off x="456284" y="796081"/>
            <a:ext cx="7632848" cy="310854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sng" strike="noStrike" kern="0" cap="none" spc="0" normalizeH="0" baseline="0" noProof="0" dirty="0">
                <a:ln>
                  <a:noFill/>
                </a:ln>
                <a:solidFill>
                  <a:prstClr val="black"/>
                </a:solidFill>
                <a:effectLst/>
                <a:uLnTx/>
                <a:uFillTx/>
              </a:rPr>
              <a:t>Não oposição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23</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Abanca / Atividade de "Clientes Particulares e Comerciais" da Sucursal Portuguesa do </a:t>
            </a:r>
            <a:r>
              <a:rPr kumimoji="0" lang="pt-PT" sz="1400" b="0" i="0" u="none" strike="noStrike" kern="0" cap="none" spc="0" normalizeH="0" baseline="0" noProof="0" dirty="0" err="1">
                <a:ln>
                  <a:noFill/>
                </a:ln>
                <a:solidFill>
                  <a:prstClr val="black"/>
                </a:solidFill>
                <a:effectLst/>
                <a:uLnTx/>
                <a:uFillTx/>
              </a:rPr>
              <a:t>Deutsche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Bank</a:t>
            </a:r>
            <a:r>
              <a:rPr kumimoji="0" lang="pt-PT" sz="1400" b="0" i="0" u="none" strike="noStrike" kern="0" cap="none" spc="0" normalizeH="0" baseline="0" noProof="0" dirty="0">
                <a:ln>
                  <a:noFill/>
                </a:ln>
                <a:solidFill>
                  <a:prstClr val="black"/>
                </a:solidFill>
                <a:effectLst/>
                <a:uLnTx/>
                <a:uFillTx/>
              </a:rPr>
              <a:t> AG</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2018-05-16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2018-05-16Data de decisão: 2018-06-21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pelo Abanca </a:t>
            </a:r>
            <a:r>
              <a:rPr kumimoji="0" lang="pt-PT" sz="1400" b="0" i="0" u="none" strike="noStrike" kern="0" cap="none" spc="0" normalizeH="0" baseline="0" noProof="0" dirty="0" err="1">
                <a:ln>
                  <a:noFill/>
                </a:ln>
                <a:solidFill>
                  <a:prstClr val="black"/>
                </a:solidFill>
                <a:effectLst/>
                <a:uLnTx/>
                <a:uFillTx/>
              </a:rPr>
              <a:t>Corporación</a:t>
            </a:r>
            <a:r>
              <a:rPr kumimoji="0" lang="pt-PT" sz="1400" b="0" i="0" u="none" strike="noStrike" kern="0" cap="none" spc="0" normalizeH="0" baseline="0" noProof="0" dirty="0">
                <a:ln>
                  <a:noFill/>
                </a:ln>
                <a:solidFill>
                  <a:prstClr val="black"/>
                </a:solidFill>
                <a:effectLst/>
                <a:uLnTx/>
                <a:uFillTx/>
              </a:rPr>
              <a:t> Bancaria, S.A. ("Abanca"), do controlo exclusivo sobre os </a:t>
            </a:r>
            <a:r>
              <a:rPr kumimoji="0" lang="pt-PT" sz="1400" b="0" i="0" u="none" strike="noStrike" kern="0" cap="none" spc="0" normalizeH="0" baseline="0" noProof="0" dirty="0" err="1">
                <a:ln>
                  <a:noFill/>
                </a:ln>
                <a:solidFill>
                  <a:prstClr val="black"/>
                </a:solidFill>
                <a:effectLst/>
                <a:uLnTx/>
                <a:uFillTx/>
              </a:rPr>
              <a:t>ativos</a:t>
            </a:r>
            <a:r>
              <a:rPr kumimoji="0" lang="pt-PT" sz="1400" b="0" i="0" u="none" strike="noStrike" kern="0" cap="none" spc="0" normalizeH="0" baseline="0" noProof="0" dirty="0">
                <a:ln>
                  <a:noFill/>
                </a:ln>
                <a:solidFill>
                  <a:prstClr val="black"/>
                </a:solidFill>
                <a:effectLst/>
                <a:uLnTx/>
                <a:uFillTx/>
              </a:rPr>
              <a:t> que compreendem a </a:t>
            </a:r>
            <a:r>
              <a:rPr kumimoji="0" lang="pt-PT" sz="1400" b="0" i="0" u="none" strike="noStrike" kern="0" cap="none" spc="0" normalizeH="0" baseline="0" noProof="0" dirty="0" err="1">
                <a:ln>
                  <a:noFill/>
                </a:ln>
                <a:solidFill>
                  <a:prstClr val="black"/>
                </a:solidFill>
                <a:effectLst/>
                <a:uLnTx/>
                <a:uFillTx/>
              </a:rPr>
              <a:t>Atividade</a:t>
            </a:r>
            <a:r>
              <a:rPr kumimoji="0" lang="pt-PT" sz="1400" b="0" i="0" u="none" strike="noStrike" kern="0" cap="none" spc="0" normalizeH="0" baseline="0" noProof="0" dirty="0">
                <a:ln>
                  <a:noFill/>
                </a:ln>
                <a:solidFill>
                  <a:prstClr val="black"/>
                </a:solidFill>
                <a:effectLst/>
                <a:uLnTx/>
                <a:uFillTx/>
              </a:rPr>
              <a:t> de "Clientes Particulares e Comerciais" da Sucursal Portuguesa do </a:t>
            </a:r>
            <a:r>
              <a:rPr kumimoji="0" lang="pt-PT" sz="1400" b="0" i="0" u="none" strike="noStrike" kern="0" cap="none" spc="0" normalizeH="0" baseline="0" noProof="0" dirty="0" err="1">
                <a:ln>
                  <a:noFill/>
                </a:ln>
                <a:solidFill>
                  <a:prstClr val="black"/>
                </a:solidFill>
                <a:effectLst/>
                <a:uLnTx/>
                <a:uFillTx/>
              </a:rPr>
              <a:t>Deutsche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Bank</a:t>
            </a:r>
            <a:r>
              <a:rPr kumimoji="0" lang="pt-PT" sz="1400" b="0" i="0" u="none" strike="noStrike" kern="0" cap="none" spc="0" normalizeH="0" baseline="0" noProof="0" dirty="0">
                <a:ln>
                  <a:noFill/>
                </a:ln>
                <a:solidFill>
                  <a:prstClr val="black"/>
                </a:solidFill>
                <a:effectLst/>
                <a:uLnTx/>
                <a:uFillTx/>
              </a:rPr>
              <a:t> AG ("</a:t>
            </a:r>
            <a:r>
              <a:rPr kumimoji="0" lang="pt-PT" sz="1400" b="0" i="0" u="none" strike="noStrike" kern="0" cap="none" spc="0" normalizeH="0" baseline="0" noProof="0" dirty="0" err="1">
                <a:ln>
                  <a:noFill/>
                </a:ln>
                <a:solidFill>
                  <a:prstClr val="black"/>
                </a:solidFill>
                <a:effectLst/>
                <a:uLnTx/>
                <a:uFillTx/>
              </a:rPr>
              <a:t>Ativos</a:t>
            </a:r>
            <a:r>
              <a:rPr kumimoji="0" lang="pt-PT" sz="1400" b="0" i="0" u="none" strike="noStrike" kern="0" cap="none" spc="0" normalizeH="0" baseline="0" noProof="0" dirty="0">
                <a:ln>
                  <a:noFill/>
                </a:ln>
                <a:solidFill>
                  <a:prstClr val="black"/>
                </a:solidFill>
                <a:effectLst/>
                <a:uLnTx/>
                <a:uFillTx/>
              </a:rPr>
              <a:t> Adquiridos").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sng" strike="noStrike" kern="0" cap="none" spc="0" normalizeH="0" baseline="0" noProof="0" dirty="0">
                <a:ln>
                  <a:noFill/>
                </a:ln>
                <a:solidFill>
                  <a:prstClr val="black"/>
                </a:solidFill>
                <a:effectLst/>
                <a:uLnTx/>
                <a:uFillTx/>
                <a:hlinkClick r:id="rId3"/>
              </a:rPr>
              <a:t>http://www.concorrencia.pt/vPT/Controlo_de_concentracoes/Decisoes/Paginas/pesquisa.aspx?pNumb=23&amp;yearNot=2018&amp;pag=3&amp;doc=True&amp;est=2</a:t>
            </a:r>
            <a:endParaRPr kumimoji="0" lang="pt-PT" sz="1400" b="0" i="1" u="sng"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sng" strike="noStrike" kern="0" cap="none" spc="0" normalizeH="0" baseline="0" noProof="0" dirty="0">
              <a:ln>
                <a:noFill/>
              </a:ln>
              <a:solidFill>
                <a:prstClr val="black"/>
              </a:solidFill>
              <a:effectLst/>
              <a:uLnTx/>
              <a:uFillTx/>
            </a:endParaRPr>
          </a:p>
        </p:txBody>
      </p:sp>
      <p:sp>
        <p:nvSpPr>
          <p:cNvPr id="3" name="Rectângulo 4">
            <a:extLst>
              <a:ext uri="{FF2B5EF4-FFF2-40B4-BE49-F238E27FC236}">
                <a16:creationId xmlns:a16="http://schemas.microsoft.com/office/drawing/2014/main" id="{3B66AD5F-55CD-ECC6-7DFF-40537BD41C8F}"/>
              </a:ext>
            </a:extLst>
          </p:cNvPr>
          <p:cNvSpPr/>
          <p:nvPr/>
        </p:nvSpPr>
        <p:spPr>
          <a:xfrm>
            <a:off x="528292" y="390772"/>
            <a:ext cx="330436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Exemplos de decisões da </a:t>
            </a:r>
            <a:r>
              <a:rPr kumimoji="0" lang="pt-PT" sz="2000" b="1" i="0" u="none" strike="noStrike" kern="0" cap="none" spc="0" normalizeH="0" baseline="0" noProof="0" dirty="0" err="1">
                <a:ln>
                  <a:noFill/>
                </a:ln>
                <a:solidFill>
                  <a:srgbClr val="1F497D"/>
                </a:solidFill>
                <a:effectLst/>
                <a:uLnTx/>
                <a:uFillTx/>
              </a:rPr>
              <a:t>AdC</a:t>
            </a:r>
            <a:endParaRPr kumimoji="0" lang="pt-PT" sz="2000" b="1" i="0" u="none" strike="noStrike" kern="0" cap="none" spc="0" normalizeH="0" baseline="0" noProof="0" dirty="0">
              <a:ln>
                <a:noFill/>
              </a:ln>
              <a:solidFill>
                <a:srgbClr val="1F497D"/>
              </a:solidFill>
              <a:effectLst/>
              <a:uLnTx/>
              <a:uFillTx/>
            </a:endParaRPr>
          </a:p>
        </p:txBody>
      </p:sp>
      <p:sp>
        <p:nvSpPr>
          <p:cNvPr id="4" name="Rectângulo 7">
            <a:extLst>
              <a:ext uri="{FF2B5EF4-FFF2-40B4-BE49-F238E27FC236}">
                <a16:creationId xmlns:a16="http://schemas.microsoft.com/office/drawing/2014/main" id="{B69EC610-F0FE-6E6A-F7E3-C00BC9029ECE}"/>
              </a:ext>
            </a:extLst>
          </p:cNvPr>
          <p:cNvSpPr/>
          <p:nvPr/>
        </p:nvSpPr>
        <p:spPr>
          <a:xfrm>
            <a:off x="450450" y="3847156"/>
            <a:ext cx="7704856" cy="224676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50</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CDC / La Poste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2019-10-14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2019-10-14</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2019-11-12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pela </a:t>
            </a:r>
            <a:r>
              <a:rPr kumimoji="0" lang="pt-PT" sz="1400" b="0" i="0" u="none" strike="noStrike" kern="0" cap="none" spc="0" normalizeH="0" baseline="0" noProof="0" dirty="0" err="1">
                <a:ln>
                  <a:noFill/>
                </a:ln>
                <a:solidFill>
                  <a:prstClr val="black"/>
                </a:solidFill>
                <a:effectLst/>
                <a:uLnTx/>
                <a:uFillTx/>
              </a:rPr>
              <a:t>Caisse</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des</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Dépôts</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et</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Consignations</a:t>
            </a:r>
            <a:r>
              <a:rPr kumimoji="0" lang="pt-PT" sz="1400" b="0" i="0" u="none" strike="noStrike" kern="0" cap="none" spc="0" normalizeH="0" baseline="0" noProof="0" dirty="0">
                <a:ln>
                  <a:noFill/>
                </a:ln>
                <a:solidFill>
                  <a:prstClr val="black"/>
                </a:solidFill>
                <a:effectLst/>
                <a:uLnTx/>
                <a:uFillTx/>
              </a:rPr>
              <a:t> ("CDC") do controlo exclusivo direto da La Poste, S.A. ("La Poste") e, posteriormente, do controlo exclusivo indireto da CNP </a:t>
            </a:r>
            <a:r>
              <a:rPr kumimoji="0" lang="pt-PT" sz="1400" b="0" i="0" u="none" strike="noStrike" kern="0" cap="none" spc="0" normalizeH="0" baseline="0" noProof="0" dirty="0" err="1">
                <a:ln>
                  <a:noFill/>
                </a:ln>
                <a:solidFill>
                  <a:prstClr val="black"/>
                </a:solidFill>
                <a:effectLst/>
                <a:uLnTx/>
                <a:uFillTx/>
              </a:rPr>
              <a:t>Assurances</a:t>
            </a:r>
            <a:r>
              <a:rPr kumimoji="0" lang="pt-PT" sz="1400" b="0" i="0" u="none" strike="noStrike" kern="0" cap="none" spc="0" normalizeH="0" baseline="0" noProof="0" dirty="0">
                <a:ln>
                  <a:noFill/>
                </a:ln>
                <a:solidFill>
                  <a:prstClr val="black"/>
                </a:solidFill>
                <a:effectLst/>
                <a:uLnTx/>
                <a:uFillTx/>
              </a:rPr>
              <a:t> ("CNP").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4"/>
              </a:rPr>
              <a:t>http://www.concorrencia.pt/vPT/Controlo_de_concentracoes/Decisoes/Paginas/pesquisa.aspx?pNumb=50&amp;yearNot=2019&amp;pag=1&amp;doc=True&amp;est=2</a:t>
            </a:r>
            <a:endParaRPr kumimoji="0" lang="en-GB"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447112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6587E568-23FF-F4D6-C1B8-1D8629D265F7}"/>
              </a:ext>
            </a:extLst>
          </p:cNvPr>
          <p:cNvSpPr/>
          <p:nvPr/>
        </p:nvSpPr>
        <p:spPr>
          <a:xfrm>
            <a:off x="683568" y="692696"/>
            <a:ext cx="330436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Exemplos de decisões da </a:t>
            </a:r>
            <a:r>
              <a:rPr kumimoji="0" lang="pt-PT" sz="2000" b="1" i="0" u="none" strike="noStrike" kern="0" cap="none" spc="0" normalizeH="0" baseline="0" noProof="0" dirty="0" err="1">
                <a:ln>
                  <a:noFill/>
                </a:ln>
                <a:solidFill>
                  <a:srgbClr val="1F497D"/>
                </a:solidFill>
                <a:effectLst/>
                <a:uLnTx/>
                <a:uFillTx/>
              </a:rPr>
              <a:t>AdC</a:t>
            </a:r>
            <a:endParaRPr kumimoji="0" lang="pt-PT" sz="2000" b="1" i="0" u="none" strike="noStrike" kern="0" cap="none" spc="0" normalizeH="0" baseline="0" noProof="0" dirty="0">
              <a:ln>
                <a:noFill/>
              </a:ln>
              <a:solidFill>
                <a:srgbClr val="1F497D"/>
              </a:solidFill>
              <a:effectLst/>
              <a:uLnTx/>
              <a:uFillTx/>
            </a:endParaRPr>
          </a:p>
        </p:txBody>
      </p:sp>
      <p:sp>
        <p:nvSpPr>
          <p:cNvPr id="3" name="Rectângulo 3">
            <a:extLst>
              <a:ext uri="{FF2B5EF4-FFF2-40B4-BE49-F238E27FC236}">
                <a16:creationId xmlns:a16="http://schemas.microsoft.com/office/drawing/2014/main" id="{A4D07D34-371E-8F7C-EFD3-763CA1D0BF3A}"/>
              </a:ext>
            </a:extLst>
          </p:cNvPr>
          <p:cNvSpPr/>
          <p:nvPr/>
        </p:nvSpPr>
        <p:spPr>
          <a:xfrm>
            <a:off x="395536" y="1082294"/>
            <a:ext cx="8424936" cy="289310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EXTINÇÃO DO PROCEDIMENTO DA AUTORIDADE DA CONCORRÊNCIA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35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a:t>
            </a:r>
            <a:r>
              <a:rPr kumimoji="0" lang="pt-PT" sz="1400" b="0" i="0" u="none" strike="noStrike" kern="0" cap="none" spc="0" normalizeH="0" baseline="0" noProof="0" dirty="0" err="1">
                <a:ln>
                  <a:noFill/>
                </a:ln>
                <a:solidFill>
                  <a:prstClr val="black"/>
                </a:solidFill>
                <a:effectLst/>
                <a:uLnTx/>
                <a:uFillTx/>
              </a:rPr>
              <a:t>Altice</a:t>
            </a:r>
            <a:r>
              <a:rPr kumimoji="0" lang="pt-PT" sz="1400" b="0" i="0" u="none" strike="noStrike" kern="0" cap="none" spc="0" normalizeH="0" baseline="0" noProof="0" dirty="0">
                <a:ln>
                  <a:noFill/>
                </a:ln>
                <a:solidFill>
                  <a:prstClr val="black"/>
                </a:solidFill>
                <a:effectLst/>
                <a:uLnTx/>
                <a:uFillTx/>
              </a:rPr>
              <a:t> / Media Capital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2017-08-11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2017-08-11</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2018-06-19</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pela MEO - Serviços de Telecomunicações e Multimédia, S.A. ("</a:t>
            </a:r>
            <a:r>
              <a:rPr kumimoji="0" lang="pt-PT" sz="1400" b="0" i="0" u="none" strike="noStrike" kern="0" cap="none" spc="0" normalizeH="0" baseline="0" noProof="0" dirty="0" err="1">
                <a:ln>
                  <a:noFill/>
                </a:ln>
                <a:solidFill>
                  <a:prstClr val="black"/>
                </a:solidFill>
                <a:effectLst/>
                <a:uLnTx/>
                <a:uFillTx/>
              </a:rPr>
              <a:t>Meo</a:t>
            </a:r>
            <a:r>
              <a:rPr kumimoji="0" lang="pt-PT" sz="1400" b="0" i="0" u="none" strike="noStrike" kern="0" cap="none" spc="0" normalizeH="0" baseline="0" noProof="0" dirty="0">
                <a:ln>
                  <a:noFill/>
                </a:ln>
                <a:solidFill>
                  <a:prstClr val="black"/>
                </a:solidFill>
                <a:effectLst/>
                <a:uLnTx/>
                <a:uFillTx/>
              </a:rPr>
              <a:t>") do controlo exclusivo do Grupo Media Capital, SGPS, S.A., ("GMC") mediante a aquisição da totalidade do capital social da </a:t>
            </a:r>
            <a:r>
              <a:rPr kumimoji="0" lang="pt-PT" sz="1400" b="0" i="0" u="none" strike="noStrike" kern="0" cap="none" spc="0" normalizeH="0" baseline="0" noProof="0" dirty="0" err="1">
                <a:ln>
                  <a:noFill/>
                </a:ln>
                <a:solidFill>
                  <a:prstClr val="black"/>
                </a:solidFill>
                <a:effectLst/>
                <a:uLnTx/>
                <a:uFillTx/>
              </a:rPr>
              <a:t>Vertix</a:t>
            </a:r>
            <a:r>
              <a:rPr kumimoji="0" lang="pt-PT" sz="1400" b="0" i="0" u="none" strike="noStrike" kern="0" cap="none" spc="0" normalizeH="0" baseline="0" noProof="0" dirty="0">
                <a:ln>
                  <a:noFill/>
                </a:ln>
                <a:solidFill>
                  <a:prstClr val="black"/>
                </a:solidFill>
                <a:effectLst/>
                <a:uLnTx/>
                <a:uFillTx/>
              </a:rPr>
              <a:t>, SGPS, S.A., sociedade que detém ações representativas de 94,69% do capital social do GMC, e do lançamento de uma Operação Pública de Aquisição abrangendo as ações representativas dos restantes 5,31% do capital social do GMC.</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3"/>
              </a:rPr>
              <a:t>http://www.concorrencia.pt/vPT/Controlo_de_concentracoes/Decisoes/Paginas/pesquisa.aspx?pNumb=35&amp;yearNot=2017&amp;pag=6&amp;doc=True&amp;est=2</a:t>
            </a:r>
            <a:endParaRPr kumimoji="0" lang="pt-PT" sz="1400" b="0" i="1" u="none" strike="noStrike" kern="0" cap="none" spc="0" normalizeH="0" baseline="0" noProof="0" dirty="0">
              <a:ln>
                <a:noFill/>
              </a:ln>
              <a:solidFill>
                <a:prstClr val="black"/>
              </a:solidFill>
              <a:effectLst/>
              <a:uLnTx/>
              <a:uFillTx/>
            </a:endParaRPr>
          </a:p>
        </p:txBody>
      </p:sp>
      <p:sp>
        <p:nvSpPr>
          <p:cNvPr id="4" name="Rectângulo 1">
            <a:extLst>
              <a:ext uri="{FF2B5EF4-FFF2-40B4-BE49-F238E27FC236}">
                <a16:creationId xmlns:a16="http://schemas.microsoft.com/office/drawing/2014/main" id="{26A6AA2E-B3C5-292B-62A4-757A4D300A18}"/>
              </a:ext>
            </a:extLst>
          </p:cNvPr>
          <p:cNvSpPr/>
          <p:nvPr/>
        </p:nvSpPr>
        <p:spPr>
          <a:xfrm>
            <a:off x="395536" y="3861048"/>
            <a:ext cx="8254776" cy="246221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Número do processo: 36</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Nome do processo: I-JET </a:t>
            </a:r>
            <a:r>
              <a:rPr kumimoji="0" lang="pt-PT" sz="1400" b="0" i="0" u="none" strike="noStrike" kern="0" cap="none" spc="0" normalizeH="0" baseline="0" noProof="0" dirty="0" err="1">
                <a:ln>
                  <a:noFill/>
                </a:ln>
                <a:solidFill>
                  <a:prstClr val="black"/>
                </a:solidFill>
                <a:effectLst/>
                <a:uLnTx/>
                <a:uFillTx/>
              </a:rPr>
              <a:t>Aviation</a:t>
            </a:r>
            <a:r>
              <a:rPr kumimoji="0" lang="pt-PT" sz="1400" b="0" i="0" u="none" strike="noStrike" kern="0" cap="none" spc="0" normalizeH="0" baseline="0" noProof="0" dirty="0">
                <a:ln>
                  <a:noFill/>
                </a:ln>
                <a:solidFill>
                  <a:prstClr val="black"/>
                </a:solidFill>
                <a:effectLst/>
                <a:uLnTx/>
                <a:uFillTx/>
              </a:rPr>
              <a:t> / </a:t>
            </a:r>
            <a:r>
              <a:rPr kumimoji="0" lang="pt-PT" sz="1400" b="0" i="0" u="none" strike="noStrike" kern="0" cap="none" spc="0" normalizeH="0" baseline="0" noProof="0" dirty="0" err="1">
                <a:ln>
                  <a:noFill/>
                </a:ln>
                <a:solidFill>
                  <a:prstClr val="black"/>
                </a:solidFill>
                <a:effectLst/>
                <a:uLnTx/>
                <a:uFillTx/>
              </a:rPr>
              <a:t>Euroatlantic</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Airways</a:t>
            </a: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notificação: 2019-07-05</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produção de efeitos: 2019-07-22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Data de decisão: 2019-08-12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Descrição do processo: A operação de concentração em causa consiste na aquisição do controlo exclusivo da EUROATLANTIC AIRWAYS - Transportes Aéreos S.A. ("</a:t>
            </a:r>
            <a:r>
              <a:rPr kumimoji="0" lang="pt-PT" sz="1400" b="0" i="0" u="none" strike="noStrike" kern="0" cap="none" spc="0" normalizeH="0" baseline="0" noProof="0" dirty="0" err="1">
                <a:ln>
                  <a:noFill/>
                </a:ln>
                <a:solidFill>
                  <a:prstClr val="black"/>
                </a:solidFill>
                <a:effectLst/>
                <a:uLnTx/>
                <a:uFillTx/>
              </a:rPr>
              <a:t>Euroatlantic</a:t>
            </a:r>
            <a:r>
              <a:rPr kumimoji="0" lang="pt-PT" sz="1400" b="0" i="0" u="none" strike="noStrike" kern="0" cap="none" spc="0" normalizeH="0" baseline="0" noProof="0" dirty="0">
                <a:ln>
                  <a:noFill/>
                </a:ln>
                <a:solidFill>
                  <a:prstClr val="black"/>
                </a:solidFill>
                <a:effectLst/>
                <a:uLnTx/>
                <a:uFillTx/>
              </a:rPr>
              <a:t> </a:t>
            </a:r>
            <a:r>
              <a:rPr kumimoji="0" lang="pt-PT" sz="1400" b="0" i="0" u="none" strike="noStrike" kern="0" cap="none" spc="0" normalizeH="0" baseline="0" noProof="0" dirty="0" err="1">
                <a:ln>
                  <a:noFill/>
                </a:ln>
                <a:solidFill>
                  <a:prstClr val="black"/>
                </a:solidFill>
                <a:effectLst/>
                <a:uLnTx/>
                <a:uFillTx/>
              </a:rPr>
              <a:t>Airways</a:t>
            </a:r>
            <a:r>
              <a:rPr kumimoji="0" lang="pt-PT" sz="1400" b="0" i="0" u="none" strike="noStrike" kern="0" cap="none" spc="0" normalizeH="0" baseline="0" noProof="0" dirty="0">
                <a:ln>
                  <a:noFill/>
                </a:ln>
                <a:solidFill>
                  <a:prstClr val="black"/>
                </a:solidFill>
                <a:effectLst/>
                <a:uLnTx/>
                <a:uFillTx/>
              </a:rPr>
              <a:t>") pela I-JET AVIATION PT, Sociedade Gestora de Participações Sociais, Unipessoal LDA. ("I-JET </a:t>
            </a:r>
            <a:r>
              <a:rPr kumimoji="0" lang="pt-PT" sz="1400" b="0" i="0" u="none" strike="noStrike" kern="0" cap="none" spc="0" normalizeH="0" baseline="0" noProof="0" dirty="0" err="1">
                <a:ln>
                  <a:noFill/>
                </a:ln>
                <a:solidFill>
                  <a:prstClr val="black"/>
                </a:solidFill>
                <a:effectLst/>
                <a:uLnTx/>
                <a:uFillTx/>
              </a:rPr>
              <a:t>Aviation</a:t>
            </a:r>
            <a:r>
              <a:rPr kumimoji="0" lang="pt-PT" sz="1400" b="0" i="0" u="none" strike="noStrike" kern="0" cap="none" spc="0" normalizeH="0" baseline="0" noProof="0" dirty="0">
                <a:ln>
                  <a:noFill/>
                </a:ln>
                <a:solidFill>
                  <a:prstClr val="black"/>
                </a:solidFill>
                <a:effectLst/>
                <a:uLnTx/>
                <a:uFillTx/>
              </a:rPr>
              <a:t>"), através da aquisição de ações representativas de 95% do capital social daquela primeira.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1" u="none" strike="noStrike" kern="0" cap="none" spc="0" normalizeH="0" baseline="0" noProof="0" dirty="0">
                <a:ln>
                  <a:noFill/>
                </a:ln>
                <a:solidFill>
                  <a:prstClr val="black"/>
                </a:solidFill>
                <a:effectLst/>
                <a:uLnTx/>
                <a:uFillTx/>
                <a:hlinkClick r:id="rId4"/>
              </a:rPr>
              <a:t>http://www.concorrencia.pt/vPT/Controlo_de_concentracoes/Decisoes/Paginas/pesquisa.aspx?pNumb=36&amp;yearNot=2019&amp;pag=2&amp;doc=True&amp;est=2</a:t>
            </a:r>
            <a:endParaRPr kumimoji="0" lang="en-GB"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101391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A938D8E6-145F-AC65-1FB2-4D61A06678E6}"/>
              </a:ext>
            </a:extLst>
          </p:cNvPr>
          <p:cNvSpPr/>
          <p:nvPr/>
        </p:nvSpPr>
        <p:spPr>
          <a:xfrm>
            <a:off x="683568" y="692696"/>
            <a:ext cx="3052887"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Trabalho de grupo em sala </a:t>
            </a:r>
          </a:p>
        </p:txBody>
      </p:sp>
      <p:sp>
        <p:nvSpPr>
          <p:cNvPr id="3" name="Rectângulo 5">
            <a:extLst>
              <a:ext uri="{FF2B5EF4-FFF2-40B4-BE49-F238E27FC236}">
                <a16:creationId xmlns:a16="http://schemas.microsoft.com/office/drawing/2014/main" id="{E8BD1038-9483-ED66-7700-7E1BD43DA550}"/>
              </a:ext>
            </a:extLst>
          </p:cNvPr>
          <p:cNvSpPr/>
          <p:nvPr/>
        </p:nvSpPr>
        <p:spPr>
          <a:xfrm>
            <a:off x="683568" y="1556792"/>
            <a:ext cx="7920880" cy="258532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Ler os exemplos indicados e para cada um deles identificar</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https://extranet.concorrencia.pt/PesquisAdC/SearchNew.aspx?IsEnglish=False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solidFill>
                <a:effectLst/>
                <a:uLnTx/>
                <a:uFillTx/>
              </a:rPr>
              <a:t>A notificação prévia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solidFill>
                <a:effectLst/>
                <a:uLnTx/>
                <a:uFillTx/>
              </a:rPr>
              <a:t>Descrição da operação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solidFill>
                <a:effectLst/>
                <a:uLnTx/>
                <a:uFillTx/>
              </a:rPr>
              <a:t>Quadro legal mencionado</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800" b="0" i="0" u="none" strike="noStrike" kern="0" cap="none" spc="0" normalizeH="0" baseline="0" noProof="0" dirty="0">
                <a:ln>
                  <a:noFill/>
                </a:ln>
                <a:solidFill>
                  <a:prstClr val="black"/>
                </a:solidFill>
                <a:effectLst/>
                <a:uLnTx/>
                <a:uFillTx/>
              </a:rPr>
              <a:t>Decisão da </a:t>
            </a:r>
            <a:r>
              <a:rPr kumimoji="0" lang="pt-PT" sz="1800" b="0" i="0" u="none" strike="noStrike" kern="0" cap="none" spc="0" normalizeH="0" baseline="0" noProof="0" dirty="0" err="1">
                <a:ln>
                  <a:noFill/>
                </a:ln>
                <a:solidFill>
                  <a:prstClr val="black"/>
                </a:solidFill>
                <a:effectLst/>
                <a:uLnTx/>
                <a:uFillTx/>
              </a:rPr>
              <a:t>AdC</a:t>
            </a:r>
            <a:endParaRPr kumimoji="0" lang="pt-PT"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11786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36680" y="568112"/>
            <a:ext cx="8469576" cy="4985980"/>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b="1" i="0" u="none" strike="noStrike" kern="1200" cap="none" spc="0" normalizeH="0" baseline="0" noProof="0" dirty="0">
                <a:ln>
                  <a:noFill/>
                </a:ln>
                <a:solidFill>
                  <a:schemeClr val="bg1"/>
                </a:solidFill>
                <a:effectLst/>
                <a:uLnTx/>
                <a:uFillTx/>
                <a:latin typeface="Calibri"/>
                <a:ea typeface="+mn-ea"/>
                <a:cs typeface="+mn-cs"/>
              </a:rPr>
              <a:t>Bibliografia:</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(2008) </a:t>
            </a:r>
            <a:r>
              <a:rPr kumimoji="0" lang="pt-PT" sz="1200" i="1" u="none" strike="noStrike" kern="1200" cap="none" spc="0" normalizeH="0" baseline="0" noProof="0" dirty="0">
                <a:ln>
                  <a:noFill/>
                </a:ln>
                <a:solidFill>
                  <a:schemeClr val="bg1"/>
                </a:solidFill>
                <a:effectLst/>
                <a:uLnTx/>
                <a:uFillTx/>
                <a:latin typeface="Calibri"/>
                <a:ea typeface="+mn-ea"/>
                <a:cs typeface="+mn-cs"/>
              </a:rPr>
              <a:t>Políticas Públicas de Promoção da Concorrência</a:t>
            </a:r>
            <a:r>
              <a:rPr kumimoji="0" lang="pt-PT" sz="1200" i="0" u="none" strike="noStrike" kern="1200" cap="none" spc="0" normalizeH="0" baseline="0" noProof="0" dirty="0">
                <a:ln>
                  <a:noFill/>
                </a:ln>
                <a:solidFill>
                  <a:schemeClr val="bg1"/>
                </a:solidFill>
                <a:effectLst/>
                <a:uLnTx/>
                <a:uFillTx/>
                <a:latin typeface="Calibri"/>
                <a:ea typeface="+mn-ea"/>
                <a:cs typeface="+mn-cs"/>
              </a:rPr>
              <a:t>,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(2010) Instituições e Políticas de Regulação, Lisboa,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Rodrigues, E.L. (2022) Concorrência: a caminho da sexta geração, Universidade Técnica de Lisboa, Instituto de Ciências Sociais e Políticas.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Baldwin, R. e Martin C. (1999), </a:t>
            </a:r>
            <a:r>
              <a:rPr kumimoji="0" lang="en-US" sz="1200" i="1" u="none" strike="noStrike" kern="1200" cap="none" spc="0" normalizeH="0" baseline="0" noProof="0" dirty="0">
                <a:ln>
                  <a:noFill/>
                </a:ln>
                <a:solidFill>
                  <a:schemeClr val="bg1"/>
                </a:solidFill>
                <a:effectLst/>
                <a:uLnTx/>
                <a:uFillTx/>
                <a:latin typeface="Calibri"/>
                <a:ea typeface="+mn-ea"/>
                <a:cs typeface="+mn-cs"/>
              </a:rPr>
              <a:t>Understanding Regulation, Theory, Strategy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Grã-Bretanha</a:t>
            </a:r>
            <a:r>
              <a:rPr kumimoji="0" lang="en-US" sz="1200" i="0" u="none" strike="noStrike" kern="1200" cap="none" spc="0" normalizeH="0" baseline="0" noProof="0" dirty="0">
                <a:ln>
                  <a:noFill/>
                </a:ln>
                <a:solidFill>
                  <a:schemeClr val="bg1"/>
                </a:solidFill>
                <a:effectLst/>
                <a:uLnTx/>
                <a:uFillTx/>
                <a:latin typeface="Calibri"/>
                <a:ea typeface="+mn-ea"/>
                <a:cs typeface="+mn-cs"/>
              </a:rPr>
              <a:t>,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Joskow</a:t>
            </a:r>
            <a:r>
              <a:rPr kumimoji="0" lang="en-US" sz="1200" i="0" u="none" strike="noStrike" kern="1200" cap="none" spc="0" normalizeH="0" baseline="0" noProof="0" dirty="0">
                <a:ln>
                  <a:noFill/>
                </a:ln>
                <a:solidFill>
                  <a:schemeClr val="bg1"/>
                </a:solidFill>
                <a:effectLst/>
                <a:uLnTx/>
                <a:uFillTx/>
                <a:latin typeface="Calibri"/>
                <a:ea typeface="+mn-ea"/>
                <a:cs typeface="+mn-cs"/>
              </a:rPr>
              <a:t>,  Paul l e Nancy L. Rose (1989). </a:t>
            </a:r>
            <a:r>
              <a:rPr kumimoji="0" lang="en-US" sz="1200" i="1" u="none" strike="noStrike" kern="1200" cap="none" spc="0" normalizeH="0" baseline="0" noProof="0" dirty="0">
                <a:ln>
                  <a:noFill/>
                </a:ln>
                <a:solidFill>
                  <a:schemeClr val="bg1"/>
                </a:solidFill>
                <a:effectLst/>
                <a:uLnTx/>
                <a:uFillTx/>
                <a:latin typeface="Calibri"/>
                <a:ea typeface="+mn-ea"/>
                <a:cs typeface="+mn-cs"/>
              </a:rPr>
              <a:t>The effects of economic regulation, </a:t>
            </a:r>
            <a:r>
              <a:rPr kumimoji="0" lang="en-US" sz="1200" i="1" u="none" strike="noStrike" kern="1200" cap="none" spc="0" normalizeH="0" baseline="0" noProof="0" dirty="0">
                <a:ln>
                  <a:noFill/>
                </a:ln>
                <a:solidFill>
                  <a:schemeClr val="bg1"/>
                </a:solidFill>
                <a:effectLst/>
                <a:uLnTx/>
                <a:uFillTx/>
                <a:latin typeface="Calibri"/>
                <a:ea typeface="+mn-ea"/>
                <a:cs typeface="+mn-cs"/>
                <a:hlinkClick r:id="rId3"/>
              </a:rPr>
              <a:t>Handbook of industrial organization</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4"/>
              </a:rPr>
              <a:t>Volume 2</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a:ln>
                  <a:noFill/>
                </a:ln>
                <a:solidFill>
                  <a:schemeClr val="bg1"/>
                </a:solidFill>
                <a:effectLst/>
                <a:uLnTx/>
                <a:uFillTx/>
                <a:latin typeface="Calibri"/>
                <a:ea typeface="+mn-ea"/>
                <a:cs typeface="+mn-cs"/>
                <a:hlinkClick r:id="rId5"/>
              </a:rPr>
              <a:t>Elsevier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Mitnick</a:t>
            </a:r>
            <a:r>
              <a:rPr kumimoji="0" lang="en-US" sz="1200" i="0" u="none" strike="noStrike" kern="1200" cap="none" spc="0" normalizeH="0" baseline="0" noProof="0" dirty="0">
                <a:ln>
                  <a:noFill/>
                </a:ln>
                <a:solidFill>
                  <a:schemeClr val="bg1"/>
                </a:solidFill>
                <a:effectLst/>
                <a:uLnTx/>
                <a:uFillTx/>
                <a:latin typeface="Calibri"/>
                <a:ea typeface="+mn-ea"/>
                <a:cs typeface="+mn-cs"/>
              </a:rPr>
              <a:t>, B. M. (1980) </a:t>
            </a:r>
            <a:r>
              <a:rPr kumimoji="0" lang="en-US" sz="1200" i="1" u="none" strike="noStrike" kern="1200" cap="none" spc="0" normalizeH="0" baseline="0" noProof="0" dirty="0">
                <a:ln>
                  <a:noFill/>
                </a:ln>
                <a:solidFill>
                  <a:schemeClr val="bg1"/>
                </a:solidFill>
                <a:effectLst/>
                <a:uLnTx/>
                <a:uFillTx/>
                <a:latin typeface="Calibri"/>
                <a:ea typeface="+mn-ea"/>
                <a:cs typeface="+mn-cs"/>
              </a:rPr>
              <a:t>The Political Economy of Regulation: Creating, Designing and Removing Regulatory Forms</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Columbia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Motta, M. (2004), </a:t>
            </a:r>
            <a:r>
              <a:rPr kumimoji="0" lang="en-US" sz="1200" i="1" u="none" strike="noStrike" kern="1200" cap="none" spc="0" normalizeH="0" baseline="0" noProof="0" dirty="0">
                <a:ln>
                  <a:noFill/>
                </a:ln>
                <a:solidFill>
                  <a:schemeClr val="bg1"/>
                </a:solidFill>
                <a:effectLst/>
                <a:uLnTx/>
                <a:uFillTx/>
                <a:latin typeface="Calibri"/>
                <a:ea typeface="+mn-ea"/>
                <a:cs typeface="+mn-cs"/>
              </a:rPr>
              <a:t>Competition Policy Theory and Practice</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Cambridge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Seim</a:t>
            </a:r>
            <a:r>
              <a:rPr kumimoji="0" lang="en-US" sz="1200" i="0" u="none" strike="noStrike" kern="1200" cap="none" spc="0" normalizeH="0" baseline="0" noProof="0" dirty="0">
                <a:ln>
                  <a:noFill/>
                </a:ln>
                <a:solidFill>
                  <a:schemeClr val="bg1"/>
                </a:solidFill>
                <a:effectLst/>
                <a:uLnTx/>
                <a:uFillTx/>
                <a:latin typeface="Calibri"/>
                <a:ea typeface="+mn-ea"/>
                <a:cs typeface="+mn-cs"/>
              </a:rPr>
              <a:t>, K e </a:t>
            </a:r>
            <a:r>
              <a:rPr kumimoji="0" lang="en-US" sz="1200" i="0" u="none" strike="noStrike" kern="1200" cap="none" spc="0" normalizeH="0" baseline="0" noProof="0" dirty="0" err="1">
                <a:ln>
                  <a:noFill/>
                </a:ln>
                <a:solidFill>
                  <a:schemeClr val="bg1"/>
                </a:solidFill>
                <a:effectLst/>
                <a:uLnTx/>
                <a:uFillTx/>
                <a:latin typeface="Calibri"/>
                <a:ea typeface="+mn-ea"/>
                <a:cs typeface="+mn-cs"/>
              </a:rPr>
              <a:t>Vitorino</a:t>
            </a:r>
            <a:r>
              <a:rPr kumimoji="0" lang="en-US" sz="1200" i="0" u="none" strike="noStrike" kern="1200" cap="none" spc="0" normalizeH="0" baseline="0" noProof="0" dirty="0">
                <a:ln>
                  <a:noFill/>
                </a:ln>
                <a:solidFill>
                  <a:schemeClr val="bg1"/>
                </a:solidFill>
                <a:effectLst/>
                <a:uLnTx/>
                <a:uFillTx/>
                <a:latin typeface="Calibri"/>
                <a:ea typeface="+mn-ea"/>
                <a:cs typeface="+mn-cs"/>
              </a:rPr>
              <a:t>, M. A. (2011) </a:t>
            </a:r>
            <a:r>
              <a:rPr kumimoji="0" lang="en-US" sz="1200" i="1" u="none" strike="noStrike" kern="1200" cap="none" spc="0" normalizeH="0" baseline="0" noProof="0" dirty="0">
                <a:ln>
                  <a:noFill/>
                </a:ln>
                <a:solidFill>
                  <a:schemeClr val="bg1"/>
                </a:solidFill>
                <a:effectLst/>
                <a:uLnTx/>
                <a:uFillTx/>
                <a:latin typeface="Calibri"/>
                <a:ea typeface="+mn-ea"/>
                <a:cs typeface="+mn-cs"/>
              </a:rPr>
              <a:t>Efficiency Gains from Removing Entry and Price Controls: Evidence from a Change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Preliminary &amp; Incomplete report, </a:t>
            </a:r>
            <a:r>
              <a:rPr kumimoji="0" lang="en-US" sz="1200" i="0" u="none" strike="noStrike" kern="1200" cap="none" spc="0" normalizeH="0" baseline="0" noProof="0" dirty="0" err="1">
                <a:ln>
                  <a:noFill/>
                </a:ln>
                <a:solidFill>
                  <a:schemeClr val="bg1"/>
                </a:solidFill>
                <a:effectLst/>
                <a:uLnTx/>
                <a:uFillTx/>
                <a:latin typeface="Calibri"/>
                <a:ea typeface="+mn-ea"/>
                <a:cs typeface="+mn-cs"/>
              </a:rPr>
              <a:t>disponível</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em</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sng" strike="noStrike" kern="1200" cap="none" spc="0" normalizeH="0" baseline="0" noProof="0" dirty="0">
                <a:ln>
                  <a:noFill/>
                </a:ln>
                <a:solidFill>
                  <a:schemeClr val="bg1"/>
                </a:solidFill>
                <a:effectLst/>
                <a:uLnTx/>
                <a:uFillTx/>
                <a:latin typeface="Calibri"/>
                <a:ea typeface="+mn-ea"/>
                <a:cs typeface="+mn-cs"/>
                <a:hlinkClick r:id="rId6"/>
              </a:rPr>
              <a:t>http://marketing.wharton.upenn.edu/people/faculty.cfm?id=342#cr</a:t>
            </a:r>
            <a:r>
              <a:rPr kumimoji="0" lang="en-US" sz="1200" i="0" u="none" strike="noStrike" kern="1200" cap="none" spc="0" normalizeH="0" baseline="0" noProof="0" dirty="0">
                <a:ln>
                  <a:noFill/>
                </a:ln>
                <a:solidFill>
                  <a:schemeClr val="bg1"/>
                </a:solidFill>
                <a:effectLst/>
                <a:uLnTx/>
                <a:uFillTx/>
                <a:latin typeface="Calibri"/>
                <a:ea typeface="+mn-ea"/>
                <a:cs typeface="+mn-cs"/>
              </a:rPr>
              <a:t>;</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err="1">
                <a:ln>
                  <a:noFill/>
                </a:ln>
                <a:solidFill>
                  <a:schemeClr val="bg1"/>
                </a:solidFill>
                <a:effectLst/>
                <a:uLnTx/>
                <a:uFillTx/>
                <a:latin typeface="Calibri"/>
                <a:ea typeface="+mn-ea"/>
                <a:cs typeface="+mn-cs"/>
              </a:rPr>
              <a:t>Feintuck</a:t>
            </a:r>
            <a:r>
              <a:rPr kumimoji="0" lang="en-US" sz="1200" i="0" u="none" strike="noStrike" kern="1200" cap="none" spc="0" normalizeH="0" baseline="0" noProof="0" dirty="0">
                <a:ln>
                  <a:noFill/>
                </a:ln>
                <a:solidFill>
                  <a:schemeClr val="bg1"/>
                </a:solidFill>
                <a:effectLst/>
                <a:uLnTx/>
                <a:uFillTx/>
                <a:latin typeface="Calibri"/>
                <a:ea typeface="+mn-ea"/>
                <a:cs typeface="+mn-cs"/>
              </a:rPr>
              <a:t>, M. (2004) </a:t>
            </a:r>
            <a:r>
              <a:rPr kumimoji="0" lang="en-US" sz="1200" i="1" u="none" strike="noStrike" kern="1200" cap="none" spc="0" normalizeH="0" baseline="0" noProof="0" dirty="0">
                <a:ln>
                  <a:noFill/>
                </a:ln>
                <a:solidFill>
                  <a:schemeClr val="bg1"/>
                </a:solidFill>
                <a:effectLst/>
                <a:uLnTx/>
                <a:uFillTx/>
                <a:latin typeface="Calibri"/>
                <a:ea typeface="+mn-ea"/>
                <a:cs typeface="+mn-cs"/>
              </a:rPr>
              <a:t>The Public Interest in Regulation</a:t>
            </a:r>
            <a:r>
              <a:rPr kumimoji="0" lang="en-US" sz="1200" i="0" u="none" strike="noStrike" kern="1200" cap="none" spc="0" normalizeH="0" baseline="0" noProof="0" dirty="0">
                <a:ln>
                  <a:noFill/>
                </a:ln>
                <a:solidFill>
                  <a:schemeClr val="bg1"/>
                </a:solidFill>
                <a:effectLst/>
                <a:uLnTx/>
                <a:uFillTx/>
                <a:latin typeface="Calibri"/>
                <a:ea typeface="+mn-ea"/>
                <a:cs typeface="+mn-cs"/>
              </a:rPr>
              <a:t>, Nova York, Oxford University Press</a:t>
            </a:r>
            <a:endParaRPr kumimoji="0" lang="pt-PT" sz="1200" i="0" u="none" strike="noStrike" kern="1200" cap="none" spc="0" normalizeH="0" baseline="0" noProof="0" dirty="0">
              <a:ln>
                <a:noFill/>
              </a:ln>
              <a:solidFill>
                <a:schemeClr val="bg1"/>
              </a:solidFill>
              <a:effectLst/>
              <a:uLnTx/>
              <a:uFillTx/>
              <a:latin typeface="Calibri"/>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i="0" u="none" strike="noStrike" kern="1200" cap="none" spc="0" normalizeH="0" baseline="0" noProof="0" dirty="0">
                <a:ln>
                  <a:noFill/>
                </a:ln>
                <a:solidFill>
                  <a:schemeClr val="bg1"/>
                </a:solidFill>
                <a:effectLst/>
                <a:uLnTx/>
                <a:uFillTx/>
                <a:latin typeface="Calibri"/>
                <a:ea typeface="+mn-ea"/>
                <a:cs typeface="+mn-cs"/>
              </a:rPr>
              <a:t>The Politics of Regulation, Institutions and Regulatory Reforms for the Age of Governance (2004), </a:t>
            </a:r>
            <a:r>
              <a:rPr kumimoji="0" lang="en-US" sz="1200" i="0" u="none" strike="noStrike" kern="1200" cap="none" spc="0" normalizeH="0" baseline="0" noProof="0" dirty="0" err="1">
                <a:ln>
                  <a:noFill/>
                </a:ln>
                <a:solidFill>
                  <a:schemeClr val="bg1"/>
                </a:solidFill>
                <a:effectLst/>
                <a:uLnTx/>
                <a:uFillTx/>
                <a:latin typeface="Calibri"/>
                <a:ea typeface="+mn-ea"/>
                <a:cs typeface="+mn-cs"/>
              </a:rPr>
              <a:t>Editado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por</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Jordana</a:t>
            </a:r>
            <a:r>
              <a:rPr kumimoji="0" lang="en-US" sz="1200" i="0" u="none" strike="noStrike" kern="1200" cap="none" spc="0" normalizeH="0" baseline="0" noProof="0" dirty="0">
                <a:ln>
                  <a:noFill/>
                </a:ln>
                <a:solidFill>
                  <a:schemeClr val="bg1"/>
                </a:solidFill>
                <a:effectLst/>
                <a:uLnTx/>
                <a:uFillTx/>
                <a:latin typeface="Calibri"/>
                <a:ea typeface="+mn-ea"/>
                <a:cs typeface="+mn-cs"/>
              </a:rPr>
              <a:t> J. e Levi-</a:t>
            </a:r>
            <a:r>
              <a:rPr kumimoji="0" lang="en-US" sz="1200" i="0" u="none" strike="noStrike" kern="1200" cap="none" spc="0" normalizeH="0" baseline="0" noProof="0" dirty="0" err="1">
                <a:ln>
                  <a:noFill/>
                </a:ln>
                <a:solidFill>
                  <a:schemeClr val="bg1"/>
                </a:solidFill>
                <a:effectLst/>
                <a:uLnTx/>
                <a:uFillTx/>
                <a:latin typeface="Calibri"/>
                <a:ea typeface="+mn-ea"/>
                <a:cs typeface="+mn-cs"/>
              </a:rPr>
              <a:t>Faur</a:t>
            </a:r>
            <a:r>
              <a:rPr kumimoji="0" lang="en-US" sz="1200" i="0" u="none" strike="noStrike" kern="1200" cap="none" spc="0" normalizeH="0" baseline="0" noProof="0" dirty="0">
                <a:ln>
                  <a:noFill/>
                </a:ln>
                <a:solidFill>
                  <a:schemeClr val="bg1"/>
                </a:solidFill>
                <a:effectLst/>
                <a:uLnTx/>
                <a:uFillTx/>
                <a:latin typeface="Calibri"/>
                <a:ea typeface="+mn-ea"/>
                <a:cs typeface="+mn-cs"/>
              </a:rPr>
              <a:t>, D., The CRC Series on Competition, Regulation and Development, Cheltenham, </a:t>
            </a:r>
            <a:r>
              <a:rPr kumimoji="0" lang="en-US" sz="1200" i="0" u="none" strike="noStrike" kern="1200" cap="none" spc="0" normalizeH="0" baseline="0" noProof="0" dirty="0" err="1">
                <a:ln>
                  <a:noFill/>
                </a:ln>
                <a:solidFill>
                  <a:schemeClr val="bg1"/>
                </a:solidFill>
                <a:effectLst/>
                <a:uLnTx/>
                <a:uFillTx/>
                <a:latin typeface="Calibri"/>
                <a:ea typeface="+mn-ea"/>
                <a:cs typeface="+mn-cs"/>
              </a:rPr>
              <a:t>Reino</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a:t>
            </a:r>
            <a:r>
              <a:rPr kumimoji="0" lang="en-US" sz="1200" i="0" u="none" strike="noStrike" kern="1200" cap="none" spc="0" normalizeH="0" baseline="0" noProof="0" dirty="0">
                <a:ln>
                  <a:noFill/>
                </a:ln>
                <a:solidFill>
                  <a:schemeClr val="bg1"/>
                </a:solidFill>
                <a:effectLst/>
                <a:uLnTx/>
                <a:uFillTx/>
                <a:latin typeface="Calibri"/>
                <a:ea typeface="+mn-ea"/>
                <a:cs typeface="+mn-cs"/>
              </a:rPr>
              <a:t> e Northampton, </a:t>
            </a:r>
            <a:r>
              <a:rPr kumimoji="0" lang="en-US" sz="1200" i="0" u="none" strike="noStrike" kern="1200" cap="none" spc="0" normalizeH="0" baseline="0" noProof="0" dirty="0" err="1">
                <a:ln>
                  <a:noFill/>
                </a:ln>
                <a:solidFill>
                  <a:schemeClr val="bg1"/>
                </a:solidFill>
                <a:effectLst/>
                <a:uLnTx/>
                <a:uFillTx/>
                <a:latin typeface="Calibri"/>
                <a:ea typeface="+mn-ea"/>
                <a:cs typeface="+mn-cs"/>
              </a:rPr>
              <a:t>Estados</a:t>
            </a:r>
            <a:r>
              <a:rPr kumimoji="0" lang="en-US" sz="1200" i="0" u="none" strike="noStrike" kern="1200" cap="none" spc="0" normalizeH="0" baseline="0" noProof="0" dirty="0">
                <a:ln>
                  <a:noFill/>
                </a:ln>
                <a:solidFill>
                  <a:schemeClr val="bg1"/>
                </a:solidFill>
                <a:effectLst/>
                <a:uLnTx/>
                <a:uFillTx/>
                <a:latin typeface="Calibri"/>
                <a:ea typeface="+mn-ea"/>
                <a:cs typeface="+mn-cs"/>
              </a:rPr>
              <a:t> </a:t>
            </a:r>
            <a:r>
              <a:rPr kumimoji="0" lang="en-US" sz="1200" i="0" u="none" strike="noStrike" kern="1200" cap="none" spc="0" normalizeH="0" baseline="0" noProof="0" dirty="0" err="1">
                <a:ln>
                  <a:noFill/>
                </a:ln>
                <a:solidFill>
                  <a:schemeClr val="bg1"/>
                </a:solidFill>
                <a:effectLst/>
                <a:uLnTx/>
                <a:uFillTx/>
                <a:latin typeface="Calibri"/>
                <a:ea typeface="+mn-ea"/>
                <a:cs typeface="+mn-cs"/>
              </a:rPr>
              <a:t>Unidos</a:t>
            </a:r>
            <a:r>
              <a:rPr kumimoji="0" lang="en-US" sz="1200" i="0" u="none" strike="noStrike" kern="1200" cap="none" spc="0" normalizeH="0" baseline="0" noProof="0" dirty="0">
                <a:ln>
                  <a:noFill/>
                </a:ln>
                <a:solidFill>
                  <a:schemeClr val="bg1"/>
                </a:solidFill>
                <a:effectLst/>
                <a:uLnTx/>
                <a:uFillTx/>
                <a:latin typeface="Calibri"/>
                <a:ea typeface="+mn-ea"/>
                <a:cs typeface="+mn-cs"/>
              </a:rPr>
              <a:t>, Eduard Elgar Ed..</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pt-PT" sz="1200" i="0" u="none" strike="noStrike" kern="1200" cap="none" spc="0" normalizeH="0" baseline="0" noProof="0" dirty="0">
                <a:ln>
                  <a:noFill/>
                </a:ln>
                <a:solidFill>
                  <a:schemeClr val="bg1"/>
                </a:solidFill>
                <a:effectLst/>
                <a:uLnTx/>
                <a:uFillTx/>
                <a:latin typeface="Calibri"/>
                <a:ea typeface="+mn-ea"/>
                <a:cs typeface="+mn-cs"/>
              </a:rPr>
              <a:t>Política de Concorrência da Comunidade Europeia, XXIX Relatório sobre a Política de Concorrência Comissão Europeia (2000), Direcção-Geral da Concorrência</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pt-PT"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282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647464" y="1498794"/>
            <a:ext cx="7531240" cy="1683602"/>
          </a:xfrm>
          <a:prstGeom prst="rect">
            <a:avLst/>
          </a:prstGeom>
        </p:spPr>
        <p:txBody>
          <a:bodyPr wrap="square">
            <a:spAutoFit/>
          </a:bodyPr>
          <a:lstStyle/>
          <a:p>
            <a:pPr>
              <a:lnSpc>
                <a:spcPct val="200000"/>
              </a:lnSpc>
            </a:pPr>
            <a:r>
              <a:rPr lang="pt-PT" sz="2800" dirty="0">
                <a:solidFill>
                  <a:srgbClr val="022344"/>
                </a:solidFill>
                <a:latin typeface="Georgia" panose="02040502050405020303" pitchFamily="18" charset="0"/>
                <a:ea typeface="+mj-ea"/>
                <a:cs typeface="+mj-cs"/>
              </a:rPr>
              <a:t>Concentrações de empresas</a:t>
            </a:r>
          </a:p>
          <a:p>
            <a:pPr>
              <a:lnSpc>
                <a:spcPct val="200000"/>
              </a:lnSpc>
            </a:pPr>
            <a:r>
              <a:rPr lang="pt-PT" sz="2800" dirty="0">
                <a:solidFill>
                  <a:srgbClr val="022344"/>
                </a:solidFill>
                <a:latin typeface="Georgia" panose="02040502050405020303" pitchFamily="18" charset="0"/>
                <a:ea typeface="+mj-ea"/>
                <a:cs typeface="+mj-cs"/>
              </a:rPr>
              <a:t>Regime e procedimento de verificação</a:t>
            </a:r>
          </a:p>
        </p:txBody>
      </p:sp>
    </p:spTree>
    <p:extLst>
      <p:ext uri="{BB962C8B-B14F-4D97-AF65-F5344CB8AC3E}">
        <p14:creationId xmlns:p14="http://schemas.microsoft.com/office/powerpoint/2010/main" val="3757030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07B3BE7-37A0-82BC-B5CD-CD98ED08304A}"/>
              </a:ext>
            </a:extLst>
          </p:cNvPr>
          <p:cNvSpPr/>
          <p:nvPr/>
        </p:nvSpPr>
        <p:spPr>
          <a:xfrm>
            <a:off x="381681" y="665165"/>
            <a:ext cx="4194674" cy="523220"/>
          </a:xfrm>
          <a:prstGeom prst="rect">
            <a:avLst/>
          </a:prstGeom>
        </p:spPr>
        <p:txBody>
          <a:bodyPr wrap="none">
            <a:spAutoFit/>
          </a:bodyPr>
          <a:lstStyle/>
          <a:p>
            <a:r>
              <a:rPr lang="pt-PT" sz="2800" b="1" dirty="0">
                <a:solidFill>
                  <a:srgbClr val="1F497D"/>
                </a:solidFill>
              </a:rPr>
              <a:t>Regime das concentrações </a:t>
            </a:r>
          </a:p>
        </p:txBody>
      </p:sp>
      <p:sp>
        <p:nvSpPr>
          <p:cNvPr id="4" name="Rectângulo 1">
            <a:extLst>
              <a:ext uri="{FF2B5EF4-FFF2-40B4-BE49-F238E27FC236}">
                <a16:creationId xmlns:a16="http://schemas.microsoft.com/office/drawing/2014/main" id="{F8027CE3-85F0-202C-A490-D9133CC6641B}"/>
              </a:ext>
            </a:extLst>
          </p:cNvPr>
          <p:cNvSpPr/>
          <p:nvPr/>
        </p:nvSpPr>
        <p:spPr>
          <a:xfrm>
            <a:off x="444661" y="1229457"/>
            <a:ext cx="7992888" cy="705258"/>
          </a:xfrm>
          <a:prstGeom prst="rect">
            <a:avLst/>
          </a:prstGeom>
        </p:spPr>
        <p:txBody>
          <a:bodyPr wrap="square">
            <a:spAutoFit/>
          </a:bodyPr>
          <a:lstStyle/>
          <a:p>
            <a:pPr>
              <a:lnSpc>
                <a:spcPct val="150000"/>
              </a:lnSpc>
            </a:pPr>
            <a:r>
              <a:rPr lang="pt-PT" sz="1400" dirty="0">
                <a:solidFill>
                  <a:prstClr val="black"/>
                </a:solidFill>
              </a:rPr>
              <a:t>O regime comunitário de controlo de concentrações, instaurado pelo Regulamento (CE) n.º 4064/89, é geralmente apontado como um dos maiores sucessos da política comunitária da concorrência.</a:t>
            </a:r>
          </a:p>
        </p:txBody>
      </p:sp>
      <p:sp>
        <p:nvSpPr>
          <p:cNvPr id="5" name="Rectângulo 4">
            <a:extLst>
              <a:ext uri="{FF2B5EF4-FFF2-40B4-BE49-F238E27FC236}">
                <a16:creationId xmlns:a16="http://schemas.microsoft.com/office/drawing/2014/main" id="{84ED80BA-913A-6274-F5F9-6B11B9238876}"/>
              </a:ext>
            </a:extLst>
          </p:cNvPr>
          <p:cNvSpPr/>
          <p:nvPr/>
        </p:nvSpPr>
        <p:spPr>
          <a:xfrm>
            <a:off x="454429" y="2058713"/>
            <a:ext cx="7906568" cy="954107"/>
          </a:xfrm>
          <a:prstGeom prst="rect">
            <a:avLst/>
          </a:prstGeom>
        </p:spPr>
        <p:txBody>
          <a:bodyPr wrap="square">
            <a:spAutoFit/>
          </a:bodyPr>
          <a:lstStyle/>
          <a:p>
            <a:pPr>
              <a:lnSpc>
                <a:spcPct val="150000"/>
              </a:lnSpc>
            </a:pPr>
            <a:r>
              <a:rPr lang="pt-PT" sz="1400" u="sng" dirty="0">
                <a:solidFill>
                  <a:prstClr val="black"/>
                </a:solidFill>
              </a:rPr>
              <a:t>Concentração de empresas - a integração de duas unidades económicas autónomas numa só entidade independentemente da forma como essa integração é prosseguida.</a:t>
            </a:r>
          </a:p>
          <a:p>
            <a:endParaRPr lang="pt-PT" sz="1400" dirty="0">
              <a:solidFill>
                <a:prstClr val="black"/>
              </a:solidFill>
            </a:endParaRPr>
          </a:p>
        </p:txBody>
      </p:sp>
      <p:sp>
        <p:nvSpPr>
          <p:cNvPr id="6" name="Rectângulo 5">
            <a:extLst>
              <a:ext uri="{FF2B5EF4-FFF2-40B4-BE49-F238E27FC236}">
                <a16:creationId xmlns:a16="http://schemas.microsoft.com/office/drawing/2014/main" id="{F3AAEB26-5FFF-D0E7-36AA-AF77AAA9A266}"/>
              </a:ext>
            </a:extLst>
          </p:cNvPr>
          <p:cNvSpPr/>
          <p:nvPr/>
        </p:nvSpPr>
        <p:spPr>
          <a:xfrm>
            <a:off x="444661" y="3194579"/>
            <a:ext cx="7920879" cy="1600438"/>
          </a:xfrm>
          <a:prstGeom prst="rect">
            <a:avLst/>
          </a:prstGeom>
        </p:spPr>
        <p:txBody>
          <a:bodyPr wrap="square">
            <a:spAutoFit/>
          </a:bodyPr>
          <a:lstStyle/>
          <a:p>
            <a:r>
              <a:rPr lang="pt-PT" sz="1400" dirty="0">
                <a:solidFill>
                  <a:prstClr val="black"/>
                </a:solidFill>
              </a:rPr>
              <a:t>Tratado de Paris - uma extensa regulamentação das operações de concentrações</a:t>
            </a:r>
          </a:p>
          <a:p>
            <a:r>
              <a:rPr lang="pt-PT" sz="1400" dirty="0">
                <a:solidFill>
                  <a:prstClr val="black"/>
                </a:solidFill>
              </a:rPr>
              <a:t>Norma sobre acordos, práticas concertadas e associações de empresas - artigo 85.º (</a:t>
            </a:r>
            <a:r>
              <a:rPr lang="pt-PT" sz="1400" dirty="0" err="1">
                <a:solidFill>
                  <a:prstClr val="black"/>
                </a:solidFill>
              </a:rPr>
              <a:t>atual</a:t>
            </a:r>
            <a:r>
              <a:rPr lang="pt-PT" sz="1400" dirty="0">
                <a:solidFill>
                  <a:prstClr val="black"/>
                </a:solidFill>
              </a:rPr>
              <a:t> artigo 81.º) </a:t>
            </a:r>
          </a:p>
          <a:p>
            <a:r>
              <a:rPr lang="pt-PT" sz="1400" dirty="0">
                <a:solidFill>
                  <a:prstClr val="black"/>
                </a:solidFill>
              </a:rPr>
              <a:t>Abusos de posição dominante - artigo 86.º (</a:t>
            </a:r>
            <a:r>
              <a:rPr lang="pt-PT" sz="1400" dirty="0" err="1">
                <a:solidFill>
                  <a:prstClr val="black"/>
                </a:solidFill>
              </a:rPr>
              <a:t>atual</a:t>
            </a:r>
            <a:r>
              <a:rPr lang="pt-PT" sz="1400" dirty="0">
                <a:solidFill>
                  <a:prstClr val="black"/>
                </a:solidFill>
              </a:rPr>
              <a:t> artigo 82.º)</a:t>
            </a:r>
          </a:p>
          <a:p>
            <a:endParaRPr lang="pt-PT" sz="1400" dirty="0">
              <a:solidFill>
                <a:prstClr val="black"/>
              </a:solidFill>
            </a:endParaRPr>
          </a:p>
          <a:p>
            <a:r>
              <a:rPr lang="pt-PT" sz="1400" dirty="0">
                <a:solidFill>
                  <a:prstClr val="black"/>
                </a:solidFill>
              </a:rPr>
              <a:t>Estas regras respeitam essencialmente à </a:t>
            </a:r>
            <a:r>
              <a:rPr lang="pt-PT" sz="1400" b="1" i="1" dirty="0">
                <a:solidFill>
                  <a:prstClr val="black"/>
                </a:solidFill>
              </a:rPr>
              <a:t>conduta das empresas </a:t>
            </a:r>
            <a:r>
              <a:rPr lang="pt-PT" sz="1400" dirty="0">
                <a:solidFill>
                  <a:prstClr val="black"/>
                </a:solidFill>
              </a:rPr>
              <a:t>e não à </a:t>
            </a:r>
            <a:r>
              <a:rPr lang="pt-PT" sz="1400" b="1" i="1" dirty="0">
                <a:solidFill>
                  <a:prstClr val="black"/>
                </a:solidFill>
              </a:rPr>
              <a:t>estrutura dos mercados </a:t>
            </a:r>
            <a:r>
              <a:rPr lang="pt-PT" sz="1400" dirty="0">
                <a:solidFill>
                  <a:prstClr val="black"/>
                </a:solidFill>
              </a:rPr>
              <a:t>em que operam.</a:t>
            </a:r>
          </a:p>
          <a:p>
            <a:endParaRPr lang="pt-PT" sz="1400" dirty="0">
              <a:solidFill>
                <a:prstClr val="black"/>
              </a:solidFill>
            </a:endParaRPr>
          </a:p>
        </p:txBody>
      </p:sp>
      <p:sp>
        <p:nvSpPr>
          <p:cNvPr id="7" name="Rectângulo 6">
            <a:extLst>
              <a:ext uri="{FF2B5EF4-FFF2-40B4-BE49-F238E27FC236}">
                <a16:creationId xmlns:a16="http://schemas.microsoft.com/office/drawing/2014/main" id="{54C8E34D-2784-0C26-E211-8E0D83AEC6C1}"/>
              </a:ext>
            </a:extLst>
          </p:cNvPr>
          <p:cNvSpPr/>
          <p:nvPr/>
        </p:nvSpPr>
        <p:spPr>
          <a:xfrm>
            <a:off x="454429" y="4849602"/>
            <a:ext cx="7700312" cy="1169551"/>
          </a:xfrm>
          <a:prstGeom prst="rect">
            <a:avLst/>
          </a:prstGeom>
        </p:spPr>
        <p:txBody>
          <a:bodyPr wrap="square">
            <a:spAutoFit/>
          </a:bodyPr>
          <a:lstStyle/>
          <a:p>
            <a:r>
              <a:rPr lang="pt-PT" sz="1400" b="1" dirty="0">
                <a:solidFill>
                  <a:prstClr val="black"/>
                </a:solidFill>
              </a:rPr>
              <a:t>Regulamento (CE) n.º 4064/89, de 21 de </a:t>
            </a:r>
            <a:r>
              <a:rPr lang="pt-PT" sz="1400" b="1" dirty="0" err="1">
                <a:solidFill>
                  <a:prstClr val="black"/>
                </a:solidFill>
              </a:rPr>
              <a:t>dezembro</a:t>
            </a:r>
            <a:r>
              <a:rPr lang="pt-PT" sz="1400" b="1" dirty="0">
                <a:solidFill>
                  <a:prstClr val="black"/>
                </a:solidFill>
              </a:rPr>
              <a:t> de 1989 </a:t>
            </a:r>
            <a:r>
              <a:rPr lang="pt-PT" sz="1400" dirty="0">
                <a:solidFill>
                  <a:prstClr val="black"/>
                </a:solidFill>
              </a:rPr>
              <a:t>estabeleceu um novo regime comunitário de controlo de concentrações, o qual não foi alheio o processo de reestruturação do tecido empresarial europeu na preparação do Mercado Único e que mais tarde veio a ser alterado pelo </a:t>
            </a:r>
            <a:r>
              <a:rPr lang="pt-PT" sz="1400" b="1" dirty="0">
                <a:solidFill>
                  <a:prstClr val="black"/>
                </a:solidFill>
              </a:rPr>
              <a:t>Regulamento (CE) n.º 1310/97, de 30 de </a:t>
            </a:r>
            <a:r>
              <a:rPr lang="pt-PT" sz="1400" b="1" dirty="0" err="1">
                <a:solidFill>
                  <a:prstClr val="black"/>
                </a:solidFill>
              </a:rPr>
              <a:t>junho</a:t>
            </a:r>
            <a:r>
              <a:rPr lang="pt-PT" sz="1400" b="1" dirty="0">
                <a:solidFill>
                  <a:prstClr val="black"/>
                </a:solidFill>
              </a:rPr>
              <a:t> </a:t>
            </a:r>
            <a:r>
              <a:rPr lang="pt-PT" sz="1400" dirty="0">
                <a:solidFill>
                  <a:prstClr val="black"/>
                </a:solidFill>
              </a:rPr>
              <a:t>e pelo </a:t>
            </a:r>
            <a:r>
              <a:rPr lang="pt-PT" sz="1400" b="1" dirty="0">
                <a:solidFill>
                  <a:prstClr val="black"/>
                </a:solidFill>
              </a:rPr>
              <a:t>Regulamento (CE) n.º 139/ 2004, de 20 de </a:t>
            </a:r>
            <a:r>
              <a:rPr lang="pt-PT" sz="1400" b="1" dirty="0" err="1">
                <a:solidFill>
                  <a:prstClr val="black"/>
                </a:solidFill>
              </a:rPr>
              <a:t>janeiro</a:t>
            </a:r>
            <a:r>
              <a:rPr lang="pt-PT" sz="1400" b="1" dirty="0">
                <a:solidFill>
                  <a:prstClr val="black"/>
                </a:solidFill>
              </a:rPr>
              <a:t>.</a:t>
            </a:r>
            <a:endParaRPr lang="pt-PT" sz="1400" dirty="0">
              <a:solidFill>
                <a:prstClr val="black"/>
              </a:solidFill>
            </a:endParaRPr>
          </a:p>
          <a:p>
            <a:endParaRPr lang="pt-PT" sz="1400" dirty="0">
              <a:solidFill>
                <a:prstClr val="black"/>
              </a:solidFill>
            </a:endParaRPr>
          </a:p>
        </p:txBody>
      </p:sp>
    </p:spTree>
    <p:extLst>
      <p:ext uri="{BB962C8B-B14F-4D97-AF65-F5344CB8AC3E}">
        <p14:creationId xmlns:p14="http://schemas.microsoft.com/office/powerpoint/2010/main" val="244422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CAEEE461-3181-F522-FE33-D16C5C0EDABE}"/>
              </a:ext>
            </a:extLst>
          </p:cNvPr>
          <p:cNvSpPr/>
          <p:nvPr/>
        </p:nvSpPr>
        <p:spPr>
          <a:xfrm>
            <a:off x="352404" y="324029"/>
            <a:ext cx="3074624"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Operação de concentração </a:t>
            </a:r>
          </a:p>
        </p:txBody>
      </p:sp>
      <p:sp>
        <p:nvSpPr>
          <p:cNvPr id="5" name="Retângulo 4">
            <a:extLst>
              <a:ext uri="{FF2B5EF4-FFF2-40B4-BE49-F238E27FC236}">
                <a16:creationId xmlns:a16="http://schemas.microsoft.com/office/drawing/2014/main" id="{0A336A53-BBED-EC8E-D6D5-F03D6865DE9E}"/>
              </a:ext>
            </a:extLst>
          </p:cNvPr>
          <p:cNvSpPr/>
          <p:nvPr/>
        </p:nvSpPr>
        <p:spPr>
          <a:xfrm>
            <a:off x="352404" y="743983"/>
            <a:ext cx="8424936" cy="5355312"/>
          </a:xfrm>
          <a:prstGeom prst="rect">
            <a:avLst/>
          </a:prstGeom>
        </p:spPr>
        <p:txBody>
          <a:bodyPr wrap="square">
            <a:spAutoFit/>
          </a:bodyPr>
          <a:lstStyle/>
          <a:p>
            <a:r>
              <a:rPr lang="pt-PT" dirty="0">
                <a:solidFill>
                  <a:srgbClr val="212529"/>
                </a:solidFill>
                <a:latin typeface="Open Sans"/>
              </a:rPr>
              <a:t>Estamos perante uma </a:t>
            </a:r>
            <a:r>
              <a:rPr lang="pt-PT" dirty="0">
                <a:solidFill>
                  <a:prstClr val="black"/>
                </a:solidFill>
                <a:latin typeface="Open Sans"/>
              </a:rPr>
              <a:t>operação de concentração</a:t>
            </a:r>
            <a:r>
              <a:rPr lang="pt-PT" dirty="0">
                <a:solidFill>
                  <a:srgbClr val="212529"/>
                </a:solidFill>
                <a:latin typeface="Open Sans"/>
              </a:rPr>
              <a:t> sempre que se verifica uma mudança de controlo sobre parte ou totalidade de uma ou mais empresas. </a:t>
            </a:r>
          </a:p>
          <a:p>
            <a:endParaRPr lang="pt-PT" dirty="0">
              <a:solidFill>
                <a:srgbClr val="212529"/>
              </a:solidFill>
              <a:latin typeface="Open Sans"/>
            </a:endParaRPr>
          </a:p>
          <a:p>
            <a:r>
              <a:rPr lang="pt-PT" dirty="0">
                <a:solidFill>
                  <a:srgbClr val="212529"/>
                </a:solidFill>
                <a:latin typeface="Open Sans"/>
              </a:rPr>
              <a:t>Esta operação pode acontecer através de três formas distintas:</a:t>
            </a:r>
          </a:p>
          <a:p>
            <a:pPr>
              <a:buFont typeface="Arial" panose="020B0604020202020204" pitchFamily="34" charset="0"/>
              <a:buChar char="•"/>
            </a:pPr>
            <a:r>
              <a:rPr lang="pt-PT" dirty="0">
                <a:solidFill>
                  <a:srgbClr val="212529"/>
                </a:solidFill>
                <a:latin typeface="Open Sans"/>
              </a:rPr>
              <a:t>Fusão de duas ou mais empresas;</a:t>
            </a:r>
          </a:p>
          <a:p>
            <a:pPr>
              <a:buFont typeface="Arial" panose="020B0604020202020204" pitchFamily="34" charset="0"/>
              <a:buChar char="•"/>
            </a:pPr>
            <a:r>
              <a:rPr lang="pt-PT" dirty="0">
                <a:solidFill>
                  <a:srgbClr val="212529"/>
                </a:solidFill>
                <a:latin typeface="Open Sans"/>
              </a:rPr>
              <a:t>Aquisição do controlo da totalidade ou de partes do capital social ou de elementos do ativo de uma ou de várias empresas;</a:t>
            </a:r>
          </a:p>
          <a:p>
            <a:pPr>
              <a:buFont typeface="Arial" panose="020B0604020202020204" pitchFamily="34" charset="0"/>
              <a:buChar char="•"/>
            </a:pPr>
            <a:r>
              <a:rPr lang="pt-PT" dirty="0">
                <a:solidFill>
                  <a:srgbClr val="212529"/>
                </a:solidFill>
                <a:latin typeface="Open Sans"/>
              </a:rPr>
              <a:t>Criação de uma empresa comum que atue no mercado de forma independente das suas empresas-mãe. </a:t>
            </a:r>
            <a:br>
              <a:rPr lang="pt-PT" dirty="0">
                <a:solidFill>
                  <a:srgbClr val="212529"/>
                </a:solidFill>
                <a:latin typeface="Open Sans"/>
              </a:rPr>
            </a:br>
            <a:r>
              <a:rPr lang="pt-PT" dirty="0">
                <a:solidFill>
                  <a:srgbClr val="212529"/>
                </a:solidFill>
                <a:latin typeface="Open Sans"/>
              </a:rPr>
              <a:t> </a:t>
            </a:r>
          </a:p>
          <a:p>
            <a:r>
              <a:rPr lang="pt-PT" dirty="0">
                <a:solidFill>
                  <a:srgbClr val="212529"/>
                </a:solidFill>
                <a:latin typeface="Open Sans"/>
              </a:rPr>
              <a:t>Há, no entanto, </a:t>
            </a:r>
            <a:r>
              <a:rPr lang="pt-PT" b="1" dirty="0">
                <a:solidFill>
                  <a:srgbClr val="212529"/>
                </a:solidFill>
                <a:latin typeface="Open Sans"/>
              </a:rPr>
              <a:t>algumas exceções ao conceito de operação de concentração</a:t>
            </a:r>
            <a:r>
              <a:rPr lang="pt-PT" dirty="0">
                <a:solidFill>
                  <a:srgbClr val="212529"/>
                </a:solidFill>
                <a:latin typeface="Open Sans"/>
              </a:rPr>
              <a:t>. </a:t>
            </a:r>
          </a:p>
          <a:p>
            <a:r>
              <a:rPr lang="pt-PT" dirty="0">
                <a:solidFill>
                  <a:srgbClr val="212529"/>
                </a:solidFill>
                <a:latin typeface="Open Sans"/>
              </a:rPr>
              <a:t>Estas exclusões referem-se a:</a:t>
            </a:r>
          </a:p>
          <a:p>
            <a:pPr>
              <a:buFont typeface="Arial" panose="020B0604020202020204" pitchFamily="34" charset="0"/>
              <a:buChar char="•"/>
            </a:pPr>
            <a:r>
              <a:rPr lang="pt-PT" dirty="0">
                <a:solidFill>
                  <a:srgbClr val="212529"/>
                </a:solidFill>
                <a:latin typeface="Open Sans"/>
              </a:rPr>
              <a:t>Aquisições efetuadas pelos administradores de insolvência nomeados pelo tribunal;</a:t>
            </a:r>
          </a:p>
          <a:p>
            <a:pPr>
              <a:buFont typeface="Arial" panose="020B0604020202020204" pitchFamily="34" charset="0"/>
              <a:buChar char="•"/>
            </a:pPr>
            <a:r>
              <a:rPr lang="pt-PT" dirty="0">
                <a:solidFill>
                  <a:srgbClr val="212529"/>
                </a:solidFill>
                <a:latin typeface="Open Sans"/>
              </a:rPr>
              <a:t>Aquisição de participações com meras funções de garantia;</a:t>
            </a:r>
          </a:p>
          <a:p>
            <a:pPr>
              <a:buFont typeface="Arial" panose="020B0604020202020204" pitchFamily="34" charset="0"/>
              <a:buChar char="•"/>
            </a:pPr>
            <a:r>
              <a:rPr lang="pt-PT" dirty="0">
                <a:solidFill>
                  <a:srgbClr val="212529"/>
                </a:solidFill>
                <a:latin typeface="Open Sans"/>
              </a:rPr>
              <a:t>Aquisições por instituições de crédito, sociedades financeiras ou empresas de seguros de participações em empresas com objeto distinto daquelas, com caráter meramente temporário e para efeitos de revenda no prazo de um ano.</a:t>
            </a:r>
          </a:p>
        </p:txBody>
      </p:sp>
    </p:spTree>
    <p:extLst>
      <p:ext uri="{BB962C8B-B14F-4D97-AF65-F5344CB8AC3E}">
        <p14:creationId xmlns:p14="http://schemas.microsoft.com/office/powerpoint/2010/main" val="1884489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EB6FBF27-23BF-CBD4-3C26-55B93F9CE611}"/>
              </a:ext>
            </a:extLst>
          </p:cNvPr>
          <p:cNvSpPr/>
          <p:nvPr/>
        </p:nvSpPr>
        <p:spPr>
          <a:xfrm>
            <a:off x="683568" y="692696"/>
            <a:ext cx="304929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 das concentrações </a:t>
            </a:r>
          </a:p>
        </p:txBody>
      </p:sp>
      <p:sp>
        <p:nvSpPr>
          <p:cNvPr id="3" name="CaixaDeTexto 2">
            <a:extLst>
              <a:ext uri="{FF2B5EF4-FFF2-40B4-BE49-F238E27FC236}">
                <a16:creationId xmlns:a16="http://schemas.microsoft.com/office/drawing/2014/main" id="{7A0991F4-59D5-FA51-06F8-92B12994B228}"/>
              </a:ext>
            </a:extLst>
          </p:cNvPr>
          <p:cNvSpPr txBox="1"/>
          <p:nvPr/>
        </p:nvSpPr>
        <p:spPr>
          <a:xfrm>
            <a:off x="683568" y="1268760"/>
            <a:ext cx="7920880" cy="149271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Após o </a:t>
            </a:r>
            <a:r>
              <a:rPr kumimoji="0" lang="pt-PT" sz="1400" b="0" i="0" u="none" strike="noStrike" kern="0" cap="none" spc="0" normalizeH="0" baseline="0" noProof="0" dirty="0" err="1">
                <a:ln>
                  <a:noFill/>
                </a:ln>
                <a:solidFill>
                  <a:prstClr val="black"/>
                </a:solidFill>
                <a:effectLst/>
                <a:uLnTx/>
                <a:uFillTx/>
              </a:rPr>
              <a:t>MoU</a:t>
            </a:r>
            <a:r>
              <a:rPr kumimoji="0" lang="pt-PT" sz="1400" b="0" i="0" u="none" strike="noStrike" kern="0" cap="none" spc="0" normalizeH="0" baseline="0" noProof="0" dirty="0">
                <a:ln>
                  <a:noFill/>
                </a:ln>
                <a:solidFill>
                  <a:prstClr val="black"/>
                </a:solidFill>
                <a:effectLst/>
                <a:uLnTx/>
                <a:uFillTx/>
              </a:rPr>
              <a:t>, com as alterações da Lei nº 19/2012,de 8 de </a:t>
            </a:r>
            <a:r>
              <a:rPr kumimoji="0" lang="pt-PT" sz="1400" b="0" i="0" u="none" strike="noStrike" kern="0" cap="none" spc="0" normalizeH="0" baseline="0" noProof="0" dirty="0" err="1">
                <a:ln>
                  <a:noFill/>
                </a:ln>
                <a:solidFill>
                  <a:prstClr val="black"/>
                </a:solidFill>
                <a:effectLst/>
                <a:uLnTx/>
                <a:uFillTx/>
              </a:rPr>
              <a:t>maio</a:t>
            </a:r>
            <a:r>
              <a:rPr kumimoji="0" lang="pt-PT" sz="1400" b="0" i="0" u="none" strike="noStrike" kern="0" cap="none" spc="0" normalizeH="0" baseline="0" noProof="0" dirty="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4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Teste dos entraves significativos à concorrência </a:t>
            </a:r>
            <a:r>
              <a:rPr kumimoji="0" lang="pt-PT" sz="1400" b="0" i="0" u="none" strike="noStrike" kern="0" cap="none" spc="0" normalizeH="0" baseline="0" noProof="0" dirty="0" err="1">
                <a:ln>
                  <a:noFill/>
                </a:ln>
                <a:solidFill>
                  <a:prstClr val="black"/>
                </a:solidFill>
                <a:effectLst/>
                <a:uLnTx/>
                <a:uFillTx/>
              </a:rPr>
              <a:t>efetiva</a:t>
            </a:r>
            <a:r>
              <a:rPr kumimoji="0" lang="pt-PT" sz="1400" b="0" i="0" u="none" strike="noStrike" kern="0" cap="none" spc="0" normalizeH="0" baseline="0" noProof="0" dirty="0">
                <a:ln>
                  <a:noFill/>
                </a:ln>
                <a:solidFill>
                  <a:prstClr val="black"/>
                </a:solidFill>
                <a:effectLst/>
                <a:uLnTx/>
                <a:uFillTx/>
              </a:rPr>
              <a:t> – verificação se uma operação de concentração apesar de não gerar uma posição dominante, origina efeitos nocivos para a concorrência.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A </a:t>
            </a:r>
            <a:r>
              <a:rPr kumimoji="0" lang="pt-PT" sz="1400" b="0" i="0" u="none" strike="noStrike" kern="0" cap="none" spc="0" normalizeH="0" baseline="0" noProof="0" dirty="0" err="1">
                <a:ln>
                  <a:noFill/>
                </a:ln>
                <a:solidFill>
                  <a:prstClr val="black"/>
                </a:solidFill>
                <a:effectLst/>
                <a:uLnTx/>
                <a:uFillTx/>
              </a:rPr>
              <a:t>AdC</a:t>
            </a:r>
            <a:r>
              <a:rPr kumimoji="0" lang="pt-PT" sz="1400" b="0" i="0" u="none" strike="noStrike" kern="0" cap="none" spc="0" normalizeH="0" baseline="0" noProof="0" dirty="0">
                <a:ln>
                  <a:noFill/>
                </a:ln>
                <a:solidFill>
                  <a:prstClr val="black"/>
                </a:solidFill>
                <a:effectLst/>
                <a:uLnTx/>
                <a:uFillTx/>
              </a:rPr>
              <a:t> passa assim a focar a sua análise nos efeitos que determinada operação tem no domínio da </a:t>
            </a:r>
            <a:r>
              <a:rPr kumimoji="0" lang="pt-PT" sz="1400" b="1" i="0" u="none" strike="noStrike" kern="0" cap="none" spc="0" normalizeH="0" baseline="0" noProof="0" dirty="0">
                <a:ln>
                  <a:noFill/>
                </a:ln>
                <a:solidFill>
                  <a:prstClr val="black"/>
                </a:solidFill>
                <a:effectLst/>
                <a:uLnTx/>
                <a:uFillTx/>
              </a:rPr>
              <a:t>concorrência </a:t>
            </a:r>
            <a:r>
              <a:rPr kumimoji="0" lang="pt-PT" sz="1400" b="1" i="0" u="none" strike="noStrike" kern="0" cap="none" spc="0" normalizeH="0" baseline="0" noProof="0" dirty="0" err="1">
                <a:ln>
                  <a:noFill/>
                </a:ln>
                <a:solidFill>
                  <a:prstClr val="black"/>
                </a:solidFill>
                <a:effectLst/>
                <a:uLnTx/>
                <a:uFillTx/>
              </a:rPr>
              <a:t>efetiva</a:t>
            </a:r>
            <a:r>
              <a:rPr kumimoji="0" lang="pt-PT" sz="1400" b="1" i="0" u="none" strike="noStrike" kern="0" cap="none" spc="0" normalizeH="0" baseline="0" noProof="0" dirty="0">
                <a:ln>
                  <a:noFill/>
                </a:ln>
                <a:solidFill>
                  <a:prstClr val="black"/>
                </a:solidFill>
                <a:effectLst/>
                <a:uLnTx/>
                <a:uFillTx/>
              </a:rPr>
              <a:t>.</a:t>
            </a:r>
            <a:endParaRPr kumimoji="0" lang="pt-PT" sz="1400" b="0" i="0" u="none" strike="noStrike" kern="0" cap="none" spc="0" normalizeH="0" baseline="0" noProof="0" dirty="0">
              <a:ln>
                <a:noFill/>
              </a:ln>
              <a:solidFill>
                <a:prstClr val="black"/>
              </a:solidFill>
              <a:effectLst/>
              <a:uLnTx/>
              <a:uFillTx/>
            </a:endParaRPr>
          </a:p>
        </p:txBody>
      </p:sp>
      <p:sp>
        <p:nvSpPr>
          <p:cNvPr id="4" name="Rectângulo 7">
            <a:extLst>
              <a:ext uri="{FF2B5EF4-FFF2-40B4-BE49-F238E27FC236}">
                <a16:creationId xmlns:a16="http://schemas.microsoft.com/office/drawing/2014/main" id="{AD364565-7EF7-7683-237D-DD183BE1085C}"/>
              </a:ext>
            </a:extLst>
          </p:cNvPr>
          <p:cNvSpPr/>
          <p:nvPr/>
        </p:nvSpPr>
        <p:spPr>
          <a:xfrm>
            <a:off x="683568" y="2765827"/>
            <a:ext cx="7848872" cy="203132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Os critérios que determinam a obrigatoriedade de notificação, foram substancialmente alterados, sendo que ficam sujeitas a notificação as concentrações que (Artigo 37.º da LPDC):</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Criem ou reforcem uma quota de mercado superior a 50%;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Criem ou reforcem uma quota de mercado superior a 30% e inferior a 50%, desde que o volume de negócios em Portugal, por pelo menos duas das empresas, no último exercício, tenha sido superior a 5 milhões de euros; </a:t>
            </a:r>
          </a:p>
          <a:p>
            <a:pPr marL="285750" marR="0" lvl="0" indent="-285750" defTabSz="914400" eaLnBrk="1" fontAlgn="auto" latinLnBrk="0" hangingPunct="1">
              <a:lnSpc>
                <a:spcPct val="100000"/>
              </a:lnSpc>
              <a:spcBef>
                <a:spcPts val="0"/>
              </a:spcBef>
              <a:spcAft>
                <a:spcPts val="0"/>
              </a:spcAft>
              <a:buClrTx/>
              <a:buSzTx/>
              <a:buFont typeface="Arial" pitchFamily="34" charset="0"/>
              <a:buChar char="•"/>
              <a:tabLst/>
              <a:defRPr/>
            </a:pPr>
            <a:r>
              <a:rPr kumimoji="0" lang="pt-PT" sz="1400" b="0" i="0" u="none" strike="noStrike" kern="0" cap="none" spc="0" normalizeH="0" baseline="0" noProof="0" dirty="0">
                <a:ln>
                  <a:noFill/>
                </a:ln>
                <a:solidFill>
                  <a:prstClr val="black"/>
                </a:solidFill>
                <a:effectLst/>
                <a:uLnTx/>
                <a:uFillTx/>
              </a:rPr>
              <a:t>O volume de negócios das empresas participantes em Portugal, no último exercício, tenha sido superior a 100 milhões de euros, e o de pelo menos duas empresas participantes, tenha sido superior a 5 milhões de euros. </a:t>
            </a:r>
          </a:p>
        </p:txBody>
      </p:sp>
      <p:sp>
        <p:nvSpPr>
          <p:cNvPr id="5" name="Rectângulo 1">
            <a:extLst>
              <a:ext uri="{FF2B5EF4-FFF2-40B4-BE49-F238E27FC236}">
                <a16:creationId xmlns:a16="http://schemas.microsoft.com/office/drawing/2014/main" id="{16A6C3E2-F591-2979-DE42-8744716AFD03}"/>
              </a:ext>
            </a:extLst>
          </p:cNvPr>
          <p:cNvSpPr/>
          <p:nvPr/>
        </p:nvSpPr>
        <p:spPr>
          <a:xfrm>
            <a:off x="665912" y="4869160"/>
            <a:ext cx="7956192" cy="116955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Estes critérios possibilitam por um lado, que o controlo de concentrações seja </a:t>
            </a:r>
            <a:r>
              <a:rPr kumimoji="0" lang="pt-PT" sz="1400" b="0" i="0" u="none" strike="noStrike" kern="0" cap="none" spc="0" normalizeH="0" baseline="0" noProof="0" dirty="0" err="1">
                <a:ln>
                  <a:noFill/>
                </a:ln>
                <a:solidFill>
                  <a:prstClr val="black"/>
                </a:solidFill>
                <a:effectLst/>
                <a:uLnTx/>
                <a:uFillTx/>
              </a:rPr>
              <a:t>redirecionado</a:t>
            </a:r>
            <a:r>
              <a:rPr kumimoji="0" lang="pt-PT" sz="1400" b="0" i="0" u="none" strike="noStrike" kern="0" cap="none" spc="0" normalizeH="0" baseline="0" noProof="0" dirty="0">
                <a:ln>
                  <a:noFill/>
                </a:ln>
                <a:solidFill>
                  <a:prstClr val="black"/>
                </a:solidFill>
                <a:effectLst/>
                <a:uLnTx/>
                <a:uFillTx/>
              </a:rPr>
              <a:t> para a análise de operações geradoras de problemas </a:t>
            </a:r>
            <a:r>
              <a:rPr kumimoji="0" lang="pt-PT" sz="1400" b="0" i="1" u="none" strike="noStrike" kern="0" cap="none" spc="0" normalizeH="0" baseline="0" noProof="0" dirty="0">
                <a:ln>
                  <a:noFill/>
                </a:ln>
                <a:solidFill>
                  <a:prstClr val="black"/>
                </a:solidFill>
                <a:effectLst/>
                <a:uLnTx/>
                <a:uFillTx/>
              </a:rPr>
              <a:t>jus concorrenciais</a:t>
            </a:r>
            <a:r>
              <a:rPr kumimoji="0" lang="pt-PT" sz="1400" b="0" i="0" u="none" strike="noStrike" kern="0" cap="none" spc="0" normalizeH="0" baseline="0" noProof="0" dirty="0">
                <a:ln>
                  <a:noFill/>
                </a:ln>
                <a:solidFill>
                  <a:prstClr val="black"/>
                </a:solidFill>
                <a:effectLst/>
                <a:uLnTx/>
                <a:uFillTx/>
              </a:rPr>
              <a:t> e por outro, a isenção da obrigatoriedade de notificação de grande parte das operações que não têm impacto revelante na estrutura de mercado e na economia nacional. </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0" u="none" strike="noStrike" kern="0" cap="none" spc="0" normalizeH="0" baseline="0" noProof="0" dirty="0">
                <a:ln>
                  <a:noFill/>
                </a:ln>
                <a:solidFill>
                  <a:prstClr val="black"/>
                </a:solidFill>
                <a:effectLst/>
                <a:uLnTx/>
                <a:uFillTx/>
              </a:rPr>
              <a:t>O objetivo  é o de remover os obstáculos administrativos que dificultam a atividade das empresas.</a:t>
            </a:r>
          </a:p>
        </p:txBody>
      </p:sp>
    </p:spTree>
    <p:extLst>
      <p:ext uri="{BB962C8B-B14F-4D97-AF65-F5344CB8AC3E}">
        <p14:creationId xmlns:p14="http://schemas.microsoft.com/office/powerpoint/2010/main" val="2353246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A0D1957-D13D-5FC6-C430-21E3C77396BB}"/>
              </a:ext>
            </a:extLst>
          </p:cNvPr>
          <p:cNvSpPr txBox="1"/>
          <p:nvPr/>
        </p:nvSpPr>
        <p:spPr>
          <a:xfrm>
            <a:off x="611560" y="1388675"/>
            <a:ext cx="7992888" cy="424731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O critério evolui de:</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Posição dominante </a:t>
            </a:r>
            <a:r>
              <a:rPr kumimoji="0" lang="pt-PT" sz="1800" b="0" i="0" u="none" strike="noStrike" kern="0" cap="none" spc="0" normalizeH="0" baseline="0" noProof="0" dirty="0">
                <a:ln>
                  <a:noFill/>
                </a:ln>
                <a:solidFill>
                  <a:prstClr val="black"/>
                </a:solidFill>
                <a:effectLst/>
                <a:uLnTx/>
                <a:uFillTx/>
              </a:rPr>
              <a:t> (critério que vigorou até 2004 – se passasse a ter posição dominante ou reforçasse era proibida)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	Para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1" i="0" u="none" strike="noStrike" kern="0" cap="none" spc="0" normalizeH="0" baseline="0" noProof="0" dirty="0">
                <a:ln>
                  <a:noFill/>
                </a:ln>
                <a:solidFill>
                  <a:prstClr val="black"/>
                </a:solidFill>
                <a:effectLst/>
                <a:uLnTx/>
                <a:uFillTx/>
              </a:rPr>
              <a:t>Operação </a:t>
            </a:r>
            <a:r>
              <a:rPr kumimoji="0" lang="pt-PT" sz="1800" b="1" i="0" u="none" strike="noStrike" kern="0" cap="none" spc="0" normalizeH="0" baseline="0" noProof="0" dirty="0" err="1">
                <a:ln>
                  <a:noFill/>
                </a:ln>
                <a:solidFill>
                  <a:prstClr val="black"/>
                </a:solidFill>
                <a:effectLst/>
                <a:uLnTx/>
                <a:uFillTx/>
              </a:rPr>
              <a:t>projetada</a:t>
            </a:r>
            <a:r>
              <a:rPr kumimoji="0" lang="pt-PT" sz="1800" b="1" i="0" u="none" strike="noStrike" kern="0" cap="none" spc="0" normalizeH="0" baseline="0" noProof="0" dirty="0">
                <a:ln>
                  <a:noFill/>
                </a:ln>
                <a:solidFill>
                  <a:prstClr val="black"/>
                </a:solidFill>
                <a:effectLst/>
                <a:uLnTx/>
                <a:uFillTx/>
              </a:rPr>
              <a:t> que resulta entraves significativos à concorrência e que se podem transformar numa posição dominante</a:t>
            </a:r>
            <a:r>
              <a:rPr kumimoji="0" lang="pt-PT" sz="1800" b="0" i="0" u="none" strike="noStrike" kern="0" cap="none" spc="0" normalizeH="0" baseline="0" noProof="0" dirty="0">
                <a:ln>
                  <a:noFill/>
                </a:ln>
                <a:solidFill>
                  <a:prstClr val="black"/>
                </a:solidFill>
                <a:effectLst/>
                <a:uLnTx/>
                <a:uFillTx/>
              </a:rPr>
              <a:t> (se sim, é proibida e não é autorizada)</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pt-PT" sz="1800" b="0" i="0" u="none" strike="noStrike" kern="0" cap="none" spc="0" normalizeH="0" baseline="0" noProof="0" dirty="0">
                <a:ln>
                  <a:noFill/>
                </a:ln>
                <a:solidFill>
                  <a:prstClr val="black"/>
                </a:solidFill>
                <a:effectLst/>
                <a:uLnTx/>
                <a:uFillTx/>
              </a:rPr>
              <a:t>A </a:t>
            </a:r>
            <a:r>
              <a:rPr kumimoji="0" lang="pt-PT" sz="1800" b="0" i="0" u="none" strike="noStrike" kern="0" cap="none" spc="0" normalizeH="0" baseline="0" noProof="0" dirty="0" err="1">
                <a:ln>
                  <a:noFill/>
                </a:ln>
                <a:solidFill>
                  <a:prstClr val="black"/>
                </a:solidFill>
                <a:effectLst/>
                <a:uLnTx/>
                <a:uFillTx/>
              </a:rPr>
              <a:t>AdC</a:t>
            </a:r>
            <a:r>
              <a:rPr kumimoji="0" lang="pt-PT" sz="1800" b="0" i="0" u="none" strike="noStrike" kern="0" cap="none" spc="0" normalizeH="0" baseline="0" noProof="0" dirty="0">
                <a:ln>
                  <a:noFill/>
                </a:ln>
                <a:solidFill>
                  <a:prstClr val="black"/>
                </a:solidFill>
                <a:effectLst/>
                <a:uLnTx/>
                <a:uFillTx/>
              </a:rPr>
              <a:t> no decurso do processo e antes de proibir propõe sempre medidas para evitar o indeferimento </a:t>
            </a: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pt-PT" sz="1800" b="0" i="0" u="none" strike="noStrike" kern="0" cap="none" spc="0" normalizeH="0" baseline="0" noProof="0" dirty="0">
              <a:ln>
                <a:noFill/>
              </a:ln>
              <a:solidFill>
                <a:prstClr val="black"/>
              </a:solidFill>
              <a:effectLst/>
              <a:uLnTx/>
              <a:uFillTx/>
            </a:endParaRPr>
          </a:p>
        </p:txBody>
      </p:sp>
      <p:sp>
        <p:nvSpPr>
          <p:cNvPr id="3" name="Rectângulo 3">
            <a:extLst>
              <a:ext uri="{FF2B5EF4-FFF2-40B4-BE49-F238E27FC236}">
                <a16:creationId xmlns:a16="http://schemas.microsoft.com/office/drawing/2014/main" id="{D12210B3-E0A6-DF76-092F-4EF95F1B6B78}"/>
              </a:ext>
            </a:extLst>
          </p:cNvPr>
          <p:cNvSpPr/>
          <p:nvPr/>
        </p:nvSpPr>
        <p:spPr>
          <a:xfrm>
            <a:off x="683568" y="692696"/>
            <a:ext cx="304929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Regime das concentrações </a:t>
            </a:r>
          </a:p>
        </p:txBody>
      </p:sp>
    </p:spTree>
    <p:extLst>
      <p:ext uri="{BB962C8B-B14F-4D97-AF65-F5344CB8AC3E}">
        <p14:creationId xmlns:p14="http://schemas.microsoft.com/office/powerpoint/2010/main" val="65179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a:extLst>
              <a:ext uri="{FF2B5EF4-FFF2-40B4-BE49-F238E27FC236}">
                <a16:creationId xmlns:a16="http://schemas.microsoft.com/office/drawing/2014/main" id="{48BEABBC-FE82-7908-28CE-764E563C2BDC}"/>
              </a:ext>
            </a:extLst>
          </p:cNvPr>
          <p:cNvSpPr/>
          <p:nvPr/>
        </p:nvSpPr>
        <p:spPr>
          <a:xfrm>
            <a:off x="683568" y="692696"/>
            <a:ext cx="4532266"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Lei n.º 19/2012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Operações de concentração de empresas</a:t>
            </a:r>
          </a:p>
        </p:txBody>
      </p:sp>
      <p:sp>
        <p:nvSpPr>
          <p:cNvPr id="3" name="Rectângulo 3">
            <a:extLst>
              <a:ext uri="{FF2B5EF4-FFF2-40B4-BE49-F238E27FC236}">
                <a16:creationId xmlns:a16="http://schemas.microsoft.com/office/drawing/2014/main" id="{DA3EB2CA-81C1-F8B9-C301-E62FF71E9925}"/>
              </a:ext>
            </a:extLst>
          </p:cNvPr>
          <p:cNvSpPr/>
          <p:nvPr/>
        </p:nvSpPr>
        <p:spPr>
          <a:xfrm>
            <a:off x="683568" y="1421482"/>
            <a:ext cx="7992888" cy="440120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Artigo 36.º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Concentração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1 — Entende -se haver uma concentração de empresas, para efeitos da presente lei, quando se verifique uma mudança duradoura de controlo sobre a totalidade ou parte de uma ou mais empresas, em resultado: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Da fusão de duas ou mais empresas ou partes de empresas anteriormente independentes;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Da aquisição, </a:t>
            </a:r>
            <a:r>
              <a:rPr kumimoji="0" lang="pt-PT" sz="1400" b="0" i="1" u="none" strike="noStrike" kern="0" cap="none" spc="0" normalizeH="0" baseline="0" noProof="0" dirty="0" err="1">
                <a:ln>
                  <a:noFill/>
                </a:ln>
                <a:solidFill>
                  <a:prstClr val="black"/>
                </a:solidFill>
                <a:effectLst/>
                <a:uLnTx/>
                <a:uFillTx/>
              </a:rPr>
              <a:t>direta</a:t>
            </a:r>
            <a:r>
              <a:rPr kumimoji="0" lang="pt-PT" sz="1400" b="0" i="1" u="none" strike="noStrike" kern="0" cap="none" spc="0" normalizeH="0" baseline="0" noProof="0" dirty="0">
                <a:ln>
                  <a:noFill/>
                </a:ln>
                <a:solidFill>
                  <a:prstClr val="black"/>
                </a:solidFill>
                <a:effectLst/>
                <a:uLnTx/>
                <a:uFillTx/>
              </a:rPr>
              <a:t> ou </a:t>
            </a:r>
            <a:r>
              <a:rPr kumimoji="0" lang="pt-PT" sz="1400" b="0" i="1" u="none" strike="noStrike" kern="0" cap="none" spc="0" normalizeH="0" baseline="0" noProof="0" dirty="0" err="1">
                <a:ln>
                  <a:noFill/>
                </a:ln>
                <a:solidFill>
                  <a:prstClr val="black"/>
                </a:solidFill>
                <a:effectLst/>
                <a:uLnTx/>
                <a:uFillTx/>
              </a:rPr>
              <a:t>indireta</a:t>
            </a:r>
            <a:r>
              <a:rPr kumimoji="0" lang="pt-PT" sz="1400" b="0" i="1" u="none" strike="noStrike" kern="0" cap="none" spc="0" normalizeH="0" baseline="0" noProof="0" dirty="0">
                <a:ln>
                  <a:noFill/>
                </a:ln>
                <a:solidFill>
                  <a:prstClr val="black"/>
                </a:solidFill>
                <a:effectLst/>
                <a:uLnTx/>
                <a:uFillTx/>
              </a:rPr>
              <a:t>, do controlo da totalidade ou de partes do capital social ou de elementos do </a:t>
            </a:r>
            <a:r>
              <a:rPr kumimoji="0" lang="pt-PT" sz="1400" b="0" i="1" u="none" strike="noStrike" kern="0" cap="none" spc="0" normalizeH="0" baseline="0" noProof="0" dirty="0" err="1">
                <a:ln>
                  <a:noFill/>
                </a:ln>
                <a:solidFill>
                  <a:prstClr val="black"/>
                </a:solidFill>
                <a:effectLst/>
                <a:uLnTx/>
                <a:uFillTx/>
              </a:rPr>
              <a:t>ativo</a:t>
            </a:r>
            <a:r>
              <a:rPr kumimoji="0" lang="pt-PT" sz="1400" b="0" i="1" u="none" strike="noStrike" kern="0" cap="none" spc="0" normalizeH="0" baseline="0" noProof="0" dirty="0">
                <a:ln>
                  <a:noFill/>
                </a:ln>
                <a:solidFill>
                  <a:prstClr val="black"/>
                </a:solidFill>
                <a:effectLst/>
                <a:uLnTx/>
                <a:uFillTx/>
              </a:rPr>
              <a:t> de uma ou de várias outras empresas, por uma ou mais empresas ou por uma ou mais pessoas que já detenham o controlo de, pelo menos, uma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2 — A criação de uma empresa comum constitui uma concentração de empresas, na </a:t>
            </a:r>
            <a:r>
              <a:rPr kumimoji="0" lang="pt-PT" sz="1400" b="0" i="1" u="none" strike="noStrike" kern="0" cap="none" spc="0" normalizeH="0" baseline="0" noProof="0" dirty="0" err="1">
                <a:ln>
                  <a:noFill/>
                </a:ln>
                <a:solidFill>
                  <a:prstClr val="black"/>
                </a:solidFill>
                <a:effectLst/>
                <a:uLnTx/>
                <a:uFillTx/>
              </a:rPr>
              <a:t>aceção</a:t>
            </a:r>
            <a:r>
              <a:rPr kumimoji="0" lang="pt-PT" sz="1400" b="0" i="1" u="none" strike="noStrike" kern="0" cap="none" spc="0" normalizeH="0" baseline="0" noProof="0" dirty="0">
                <a:ln>
                  <a:noFill/>
                </a:ln>
                <a:solidFill>
                  <a:prstClr val="black"/>
                </a:solidFill>
                <a:effectLst/>
                <a:uLnTx/>
                <a:uFillTx/>
              </a:rPr>
              <a:t> da alínea b) do número anterior, desde que a empresa comum desempenhe de forma duradoura as funções de uma entidade económica autónoma.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3 — Para efeitos do disposto nos números anteriores, o controlo decorre de qualquer ato, independentemente da forma que este assuma, que implique a possibilidade de exercer, com </a:t>
            </a:r>
            <a:r>
              <a:rPr kumimoji="0" lang="pt-PT" sz="1400" b="0" i="1" u="none" strike="noStrike" kern="0" cap="none" spc="0" normalizeH="0" baseline="0" noProof="0" dirty="0" err="1">
                <a:ln>
                  <a:noFill/>
                </a:ln>
                <a:solidFill>
                  <a:prstClr val="black"/>
                </a:solidFill>
                <a:effectLst/>
                <a:uLnTx/>
                <a:uFillTx/>
              </a:rPr>
              <a:t>caráter</a:t>
            </a:r>
            <a:r>
              <a:rPr kumimoji="0" lang="pt-PT" sz="1400" b="0" i="1" u="none" strike="noStrike" kern="0" cap="none" spc="0" normalizeH="0" baseline="0" noProof="0" dirty="0">
                <a:ln>
                  <a:noFill/>
                </a:ln>
                <a:solidFill>
                  <a:prstClr val="black"/>
                </a:solidFill>
                <a:effectLst/>
                <a:uLnTx/>
                <a:uFillTx/>
              </a:rPr>
              <a:t> duradouro, isoladamente ou em conjunto, e tendo em conta as circunstâncias de facto ou de direito, uma influência determinante sobre a </a:t>
            </a:r>
            <a:r>
              <a:rPr kumimoji="0" lang="pt-PT" sz="1400" b="0" i="1" u="none" strike="noStrike" kern="0" cap="none" spc="0" normalizeH="0" baseline="0" noProof="0" dirty="0" err="1">
                <a:ln>
                  <a:noFill/>
                </a:ln>
                <a:solidFill>
                  <a:prstClr val="black"/>
                </a:solidFill>
                <a:effectLst/>
                <a:uLnTx/>
                <a:uFillTx/>
              </a:rPr>
              <a:t>atividade</a:t>
            </a:r>
            <a:r>
              <a:rPr kumimoji="0" lang="pt-PT" sz="1400" b="0" i="1" u="none" strike="noStrike" kern="0" cap="none" spc="0" normalizeH="0" baseline="0" noProof="0" dirty="0">
                <a:ln>
                  <a:noFill/>
                </a:ln>
                <a:solidFill>
                  <a:prstClr val="black"/>
                </a:solidFill>
                <a:effectLst/>
                <a:uLnTx/>
                <a:uFillTx/>
              </a:rPr>
              <a:t> de uma empresa, nomeadamente: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A aquisição da totalidade ou de parte do capital social;</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A aquisição de direitos de propriedade, de uso ou de fruição sobre a totalidade ou parte dos </a:t>
            </a:r>
            <a:r>
              <a:rPr kumimoji="0" lang="pt-PT" sz="1400" b="0" i="1" u="none" strike="noStrike" kern="0" cap="none" spc="0" normalizeH="0" baseline="0" noProof="0" dirty="0" err="1">
                <a:ln>
                  <a:noFill/>
                </a:ln>
                <a:solidFill>
                  <a:prstClr val="black"/>
                </a:solidFill>
                <a:effectLst/>
                <a:uLnTx/>
                <a:uFillTx/>
              </a:rPr>
              <a:t>ativos</a:t>
            </a:r>
            <a:r>
              <a:rPr kumimoji="0" lang="pt-PT" sz="1400" b="0" i="1" u="none" strike="noStrike" kern="0" cap="none" spc="0" normalizeH="0" baseline="0" noProof="0" dirty="0">
                <a:ln>
                  <a:noFill/>
                </a:ln>
                <a:solidFill>
                  <a:prstClr val="black"/>
                </a:solidFill>
                <a:effectLst/>
                <a:uLnTx/>
                <a:uFillTx/>
              </a:rPr>
              <a:t> de uma empresa;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A aquisição de direitos ou celebração de contratos que confiram uma influência determinante na composição ou nas deliberações ou decisões dos órgãos de uma empresa.</a:t>
            </a:r>
          </a:p>
        </p:txBody>
      </p:sp>
    </p:spTree>
    <p:extLst>
      <p:ext uri="{BB962C8B-B14F-4D97-AF65-F5344CB8AC3E}">
        <p14:creationId xmlns:p14="http://schemas.microsoft.com/office/powerpoint/2010/main" val="156967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2">
            <a:extLst>
              <a:ext uri="{FF2B5EF4-FFF2-40B4-BE49-F238E27FC236}">
                <a16:creationId xmlns:a16="http://schemas.microsoft.com/office/drawing/2014/main" id="{831A674C-F372-7957-63A9-26BF51EC9B48}"/>
              </a:ext>
            </a:extLst>
          </p:cNvPr>
          <p:cNvSpPr/>
          <p:nvPr/>
        </p:nvSpPr>
        <p:spPr>
          <a:xfrm>
            <a:off x="683568" y="692696"/>
            <a:ext cx="4532266"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Lei n.º 19/2012</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Operações de concentração de empresas</a:t>
            </a:r>
          </a:p>
        </p:txBody>
      </p:sp>
      <p:sp>
        <p:nvSpPr>
          <p:cNvPr id="3" name="Rectângulo 3">
            <a:extLst>
              <a:ext uri="{FF2B5EF4-FFF2-40B4-BE49-F238E27FC236}">
                <a16:creationId xmlns:a16="http://schemas.microsoft.com/office/drawing/2014/main" id="{E00C9B09-D776-F024-44E5-792CC02864DE}"/>
              </a:ext>
            </a:extLst>
          </p:cNvPr>
          <p:cNvSpPr/>
          <p:nvPr/>
        </p:nvSpPr>
        <p:spPr>
          <a:xfrm>
            <a:off x="683568" y="1421482"/>
            <a:ext cx="7992888" cy="353943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Artigo 36.º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Concentração de empresas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400" b="1" i="1" u="none" strike="noStrike" kern="0" cap="none" spc="0" normalizeH="0" baseline="0" noProof="0" dirty="0">
                <a:ln>
                  <a:noFill/>
                </a:ln>
                <a:solidFill>
                  <a:prstClr val="black"/>
                </a:solidFill>
                <a:effectLst/>
                <a:uLnTx/>
                <a:uFillTx/>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4 - Não é havida como concentração de empresas:</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a) A aquisição de participações ou de ativos pelo administrador de insolvência no âmbito de um processo de insolvência;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b) A aquisição de participações com meras funções de garantia;</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pt-PT" sz="1400" b="0" i="1" u="none" strike="noStrike" kern="0" cap="none" spc="0" normalizeH="0" baseline="0" noProof="0" dirty="0">
                <a:ln>
                  <a:noFill/>
                </a:ln>
                <a:solidFill>
                  <a:prstClr val="black"/>
                </a:solidFill>
                <a:effectLst/>
                <a:uLnTx/>
                <a:uFillTx/>
              </a:rPr>
              <a:t>c) A aquisição de participações por instituições de crédito, sociedades financeiras ou empresas de seguros em empresas com objeto distinto do objeto de qualquer um destes três tipos de empresas, com caráter meramente temporário e para efeitos de revenda, desde que tal aquisição não seja realizada numa base duradoura, não exerçam os direitos de voto inerentes a essas participações com o objetivo de determinar o comportamento concorrencial das referidas empresas ou que apenas exerçam tais direitos de voto com o objetivo de preparar a alienação total ou parcial das referidas empresas ou do seu ativo ou a alienação dessas participações, e desde que tal alienação ocorra no prazo de um ano a contar da data da aquisição, podendo o prazo ser prorrogado pela Autoridade da Concorrência se as adquirentes demonstrarem que a alienação em causa não foi possível, por motivo atendível, no prazo referido.</a:t>
            </a:r>
          </a:p>
        </p:txBody>
      </p:sp>
    </p:spTree>
    <p:extLst>
      <p:ext uri="{BB962C8B-B14F-4D97-AF65-F5344CB8AC3E}">
        <p14:creationId xmlns:p14="http://schemas.microsoft.com/office/powerpoint/2010/main" val="265064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4">
            <a:extLst>
              <a:ext uri="{FF2B5EF4-FFF2-40B4-BE49-F238E27FC236}">
                <a16:creationId xmlns:a16="http://schemas.microsoft.com/office/drawing/2014/main" id="{0AD95F3C-E7F1-D7C9-5230-1D66B9BB8B08}"/>
              </a:ext>
            </a:extLst>
          </p:cNvPr>
          <p:cNvSpPr/>
          <p:nvPr/>
        </p:nvSpPr>
        <p:spPr>
          <a:xfrm>
            <a:off x="251520" y="1115061"/>
            <a:ext cx="8496944" cy="489364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Artigo 37.º</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pt-PT" sz="1200" b="1" i="1" u="none" strike="noStrike" kern="0" cap="none" spc="0" normalizeH="0" baseline="0" noProof="0" dirty="0">
                <a:ln>
                  <a:noFill/>
                </a:ln>
                <a:solidFill>
                  <a:prstClr val="black"/>
                </a:solidFill>
                <a:effectLst/>
                <a:uLnTx/>
                <a:uFillTx/>
              </a:rPr>
              <a:t>Notificação prévia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1 — As operações de concentração de empresas estão sujeitas a notificação prévia quando preencham uma das seguintes condições: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a) Em consequência da sua realização se adquira, crie ou reforce uma quota igual ou superior a 50 % no mercado nacional de determinado bem ou serviço, ou numa parte substancial deste;</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b) Em consequência da sua realização se adquira, crie ou reforce uma quota igual ou superior a 30 % e inferior a 50 % no mercado nacional de determinado bem ou serviço, ou numa parte substancial deste, desde que o volume de negócios realizado individualmente em Portugal, no último exercício, por pelo menos duas das empresas que participam na operação de concentração seja superior a cinco milhões de euros, líquidos dos impostos com estes </a:t>
            </a:r>
            <a:r>
              <a:rPr kumimoji="0" lang="pt-PT" sz="1200" b="0" i="1" u="none" strike="noStrike" kern="0" cap="none" spc="0" normalizeH="0" baseline="0" noProof="0" dirty="0" err="1">
                <a:ln>
                  <a:noFill/>
                </a:ln>
                <a:solidFill>
                  <a:prstClr val="black"/>
                </a:solidFill>
                <a:effectLst/>
                <a:uLnTx/>
                <a:uFillTx/>
              </a:rPr>
              <a:t>diretamente</a:t>
            </a:r>
            <a:r>
              <a:rPr kumimoji="0" lang="pt-PT" sz="1200" b="0" i="1" u="none" strike="noStrike" kern="0" cap="none" spc="0" normalizeH="0" baseline="0" noProof="0" dirty="0">
                <a:ln>
                  <a:noFill/>
                </a:ln>
                <a:solidFill>
                  <a:prstClr val="black"/>
                </a:solidFill>
                <a:effectLst/>
                <a:uLnTx/>
                <a:uFillTx/>
              </a:rPr>
              <a:t> relacionados;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c) O conjunto das empresas que participam na concentração tenha realizado em Portugal, no último exercício, um volume de negócios superior a 100 milhões de euros, líquidos dos impostos com este </a:t>
            </a:r>
            <a:r>
              <a:rPr kumimoji="0" lang="pt-PT" sz="1200" b="0" i="1" u="none" strike="noStrike" kern="0" cap="none" spc="0" normalizeH="0" baseline="0" noProof="0" dirty="0" err="1">
                <a:ln>
                  <a:noFill/>
                </a:ln>
                <a:solidFill>
                  <a:prstClr val="black"/>
                </a:solidFill>
                <a:effectLst/>
                <a:uLnTx/>
                <a:uFillTx/>
              </a:rPr>
              <a:t>diretamente</a:t>
            </a:r>
            <a:r>
              <a:rPr kumimoji="0" lang="pt-PT" sz="1200" b="0" i="1" u="none" strike="noStrike" kern="0" cap="none" spc="0" normalizeH="0" baseline="0" noProof="0" dirty="0">
                <a:ln>
                  <a:noFill/>
                </a:ln>
                <a:solidFill>
                  <a:prstClr val="black"/>
                </a:solidFill>
                <a:effectLst/>
                <a:uLnTx/>
                <a:uFillTx/>
              </a:rPr>
              <a:t> relacionados, desde que o volume de negócios realizado individualmente em Portugal por pelo menos duas dessas empresas seja superior a cinco milhões de euros.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2 — As operações de concentração abrangidas pela presente lei devem ser notificadas à Autoridade da Concorrência após a conclusão do acordo e antes de realizadas, sendo caso disso, após a data da divulgação do anúncio preliminar de uma oferta pública de aquisição ou de troca, ou da divulgação de anúncio de aquisição de uma participação de controlo em sociedade emitente de </a:t>
            </a:r>
            <a:r>
              <a:rPr kumimoji="0" lang="pt-PT" sz="1200" b="0" i="1" u="none" strike="noStrike" kern="0" cap="none" spc="0" normalizeH="0" baseline="0" noProof="0" dirty="0" err="1">
                <a:ln>
                  <a:noFill/>
                </a:ln>
                <a:solidFill>
                  <a:prstClr val="black"/>
                </a:solidFill>
                <a:effectLst/>
                <a:uLnTx/>
                <a:uFillTx/>
              </a:rPr>
              <a:t>ações</a:t>
            </a:r>
            <a:r>
              <a:rPr kumimoji="0" lang="pt-PT" sz="1200" b="0" i="1" u="none" strike="noStrike" kern="0" cap="none" spc="0" normalizeH="0" baseline="0" noProof="0" dirty="0">
                <a:ln>
                  <a:noFill/>
                </a:ln>
                <a:solidFill>
                  <a:prstClr val="black"/>
                </a:solidFill>
                <a:effectLst/>
                <a:uLnTx/>
                <a:uFillTx/>
              </a:rPr>
              <a:t> admitidas</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à negociação em mercado regulamentado, ou ainda, no caso de uma operação de concentração que resulte de procedimento para a formação de contrato público, após a adjudicação definitiva e antes de realizada.</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3 — Nos casos a que se refere a parte final do número anterior, a entidade adjudicante regulará, no programa do procedimento para a formação de contrato público, a articulação desse procedimento com o regime de controlo de operações de concentração consagrado na presente lei.</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4 — Quando as empresas que participem numa operação de concentração demonstrem junto da Autoridade da Concorrência uma intenção séria de concluir um acordo ou, no caso de uma oferta pública de aquisição ou de troca, a intenção pública de realizar tal oferta, desde que do acordo ou da oferta previstos resulte uma operação de concentração, a mesma pode ser </a:t>
            </a:r>
            <a:r>
              <a:rPr kumimoji="0" lang="pt-PT" sz="1200" b="0" i="1" u="none" strike="noStrike" kern="0" cap="none" spc="0" normalizeH="0" baseline="0" noProof="0" dirty="0" err="1">
                <a:ln>
                  <a:noFill/>
                </a:ln>
                <a:solidFill>
                  <a:prstClr val="black"/>
                </a:solidFill>
                <a:effectLst/>
                <a:uLnTx/>
                <a:uFillTx/>
              </a:rPr>
              <a:t>objeto</a:t>
            </a:r>
            <a:r>
              <a:rPr kumimoji="0" lang="pt-PT" sz="1200" b="0" i="1" u="none" strike="noStrike" kern="0" cap="none" spc="0" normalizeH="0" baseline="0" noProof="0" dirty="0">
                <a:ln>
                  <a:noFill/>
                </a:ln>
                <a:solidFill>
                  <a:prstClr val="black"/>
                </a:solidFill>
                <a:effectLst/>
                <a:uLnTx/>
                <a:uFillTx/>
              </a:rPr>
              <a:t> de notificação voluntária à Autoridade da Concorrência, em fase anterior à da constituição da obrigação prevista no n.º 2 do presente artigo.</a:t>
            </a:r>
          </a:p>
          <a:p>
            <a:pPr marL="0" marR="0" lvl="0" indent="0" defTabSz="914400" eaLnBrk="1" fontAlgn="auto" latinLnBrk="0" hangingPunct="1">
              <a:lnSpc>
                <a:spcPct val="100000"/>
              </a:lnSpc>
              <a:spcBef>
                <a:spcPts val="0"/>
              </a:spcBef>
              <a:spcAft>
                <a:spcPts val="0"/>
              </a:spcAft>
              <a:buClrTx/>
              <a:buSzTx/>
              <a:buFontTx/>
              <a:buNone/>
              <a:tabLst/>
              <a:defRPr/>
            </a:pPr>
            <a:r>
              <a:rPr kumimoji="0" lang="pt-PT" sz="1200" b="0" i="1" u="none" strike="noStrike" kern="0" cap="none" spc="0" normalizeH="0" baseline="0" noProof="0" dirty="0">
                <a:ln>
                  <a:noFill/>
                </a:ln>
                <a:solidFill>
                  <a:prstClr val="black"/>
                </a:solidFill>
                <a:effectLst/>
                <a:uLnTx/>
                <a:uFillTx/>
              </a:rPr>
              <a:t>5 — As operações de concentração </a:t>
            </a:r>
            <a:r>
              <a:rPr kumimoji="0" lang="pt-PT" sz="1200" b="0" i="1" u="none" strike="noStrike" kern="0" cap="none" spc="0" normalizeH="0" baseline="0" noProof="0" dirty="0" err="1">
                <a:ln>
                  <a:noFill/>
                </a:ln>
                <a:solidFill>
                  <a:prstClr val="black"/>
                </a:solidFill>
                <a:effectLst/>
                <a:uLnTx/>
                <a:uFillTx/>
              </a:rPr>
              <a:t>projetadas</a:t>
            </a:r>
            <a:r>
              <a:rPr kumimoji="0" lang="pt-PT" sz="1200" b="0" i="1" u="none" strike="noStrike" kern="0" cap="none" spc="0" normalizeH="0" baseline="0" noProof="0" dirty="0">
                <a:ln>
                  <a:noFill/>
                </a:ln>
                <a:solidFill>
                  <a:prstClr val="black"/>
                </a:solidFill>
                <a:effectLst/>
                <a:uLnTx/>
                <a:uFillTx/>
              </a:rPr>
              <a:t> podem ser </a:t>
            </a:r>
            <a:r>
              <a:rPr kumimoji="0" lang="pt-PT" sz="1200" b="0" i="1" u="none" strike="noStrike" kern="0" cap="none" spc="0" normalizeH="0" baseline="0" noProof="0" dirty="0" err="1">
                <a:ln>
                  <a:noFill/>
                </a:ln>
                <a:solidFill>
                  <a:prstClr val="black"/>
                </a:solidFill>
                <a:effectLst/>
                <a:uLnTx/>
                <a:uFillTx/>
              </a:rPr>
              <a:t>objeto</a:t>
            </a:r>
            <a:r>
              <a:rPr kumimoji="0" lang="pt-PT" sz="1200" b="0" i="1" u="none" strike="noStrike" kern="0" cap="none" spc="0" normalizeH="0" baseline="0" noProof="0" dirty="0">
                <a:ln>
                  <a:noFill/>
                </a:ln>
                <a:solidFill>
                  <a:prstClr val="black"/>
                </a:solidFill>
                <a:effectLst/>
                <a:uLnTx/>
                <a:uFillTx/>
              </a:rPr>
              <a:t> de avaliação prévia pela Autoridade da Concorrência, segundo procedimento estabelecido pela mesma.</a:t>
            </a:r>
          </a:p>
        </p:txBody>
      </p:sp>
      <p:sp>
        <p:nvSpPr>
          <p:cNvPr id="3" name="Rectângulo 5">
            <a:extLst>
              <a:ext uri="{FF2B5EF4-FFF2-40B4-BE49-F238E27FC236}">
                <a16:creationId xmlns:a16="http://schemas.microsoft.com/office/drawing/2014/main" id="{9C01DD6C-938D-DAFC-9B0D-49523BA44368}"/>
              </a:ext>
            </a:extLst>
          </p:cNvPr>
          <p:cNvSpPr/>
          <p:nvPr/>
        </p:nvSpPr>
        <p:spPr>
          <a:xfrm>
            <a:off x="683568" y="692696"/>
            <a:ext cx="2170081"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rPr>
              <a:t>Notificação prévia </a:t>
            </a:r>
          </a:p>
        </p:txBody>
      </p:sp>
    </p:spTree>
    <p:extLst>
      <p:ext uri="{BB962C8B-B14F-4D97-AF65-F5344CB8AC3E}">
        <p14:creationId xmlns:p14="http://schemas.microsoft.com/office/powerpoint/2010/main" val="236759804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717</TotalTime>
  <Words>3176</Words>
  <Application>Microsoft Office PowerPoint</Application>
  <PresentationFormat>Apresentação no Ecrã (4:3)</PresentationFormat>
  <Paragraphs>165</Paragraphs>
  <Slides>18</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18</vt:i4>
      </vt:variant>
    </vt:vector>
  </HeadingPairs>
  <TitlesOfParts>
    <vt:vector size="25" baseType="lpstr">
      <vt:lpstr>Arial</vt:lpstr>
      <vt:lpstr>Calibri</vt:lpstr>
      <vt:lpstr>Calibri Light</vt:lpstr>
      <vt:lpstr>Georgia</vt:lpstr>
      <vt:lpstr>Open Sans</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39</cp:revision>
  <dcterms:created xsi:type="dcterms:W3CDTF">2023-01-18T11:25:04Z</dcterms:created>
  <dcterms:modified xsi:type="dcterms:W3CDTF">2024-05-11T06:40:52Z</dcterms:modified>
</cp:coreProperties>
</file>